
<file path=[Content_Types].xml><?xml version="1.0" encoding="utf-8"?>
<Types xmlns="http://schemas.openxmlformats.org/package/2006/content-types">
  <Default Extension="jpeg" ContentType="image/jpeg"/>
  <Default Extension="JPG" ContentType="image/.jpg"/>
  <Default Extension="png" ContentType="image/pn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83" r:id="rId3"/>
    <p:sldId id="264" r:id="rId4"/>
    <p:sldId id="265" r:id="rId5"/>
    <p:sldId id="266" r:id="rId6"/>
    <p:sldId id="267" r:id="rId7"/>
    <p:sldId id="268" r:id="rId8"/>
    <p:sldId id="256" r:id="rId9"/>
    <p:sldId id="257" r:id="rId10"/>
    <p:sldId id="258" r:id="rId11"/>
    <p:sldId id="259" r:id="rId12"/>
    <p:sldId id="269" r:id="rId13"/>
    <p:sldId id="270" r:id="rId14"/>
    <p:sldId id="271" r:id="rId15"/>
    <p:sldId id="272" r:id="rId16"/>
    <p:sldId id="273" r:id="rId17"/>
    <p:sldId id="274" r:id="rId18"/>
    <p:sldId id="275" r:id="rId19"/>
    <p:sldId id="276" r:id="rId20"/>
    <p:sldId id="277" r:id="rId21"/>
    <p:sldId id="278" r:id="rId22"/>
    <p:sldId id="260" r:id="rId23"/>
    <p:sldId id="261" r:id="rId24"/>
    <p:sldId id="262" r:id="rId25"/>
    <p:sldId id="263" r:id="rId26"/>
    <p:sldId id="279" r:id="rId27"/>
    <p:sldId id="280" r:id="rId28"/>
    <p:sldId id="281" r:id="rId29"/>
    <p:sldId id="28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9F1622-93B6-4221-B5DD-FA7DBA67F2B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7D1D8-9825-46B4-A408-E57E53AFFB96}"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FF9F1622-93B6-4221-B5DD-FA7DBA67F2B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7D1D8-9825-46B4-A408-E57E53AFFB96}"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FF9F1622-93B6-4221-B5DD-FA7DBA67F2B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7D1D8-9825-46B4-A408-E57E53AFFB96}" type="slidenum">
              <a:rPr lang="en-US" smtClean="0"/>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showMasterSp="0">
  <p:cSld name="1_Title Slide">
    <p:spTree>
      <p:nvGrpSpPr>
        <p:cNvPr id="1" name=""/>
        <p:cNvGrpSpPr/>
        <p:nvPr/>
      </p:nvGrpSpPr>
      <p:grpSpPr>
        <a:xfrm>
          <a:off x="0" y="0"/>
          <a:ext cx="0" cy="0"/>
          <a:chOff x="0" y="0"/>
          <a:chExt cx="0" cy="0"/>
        </a:xfrm>
      </p:grpSpPr>
      <p:sp>
        <p:nvSpPr>
          <p:cNvPr id="2" name="Freeform 1026"/>
          <p:cNvSpPr/>
          <p:nvPr/>
        </p:nvSpPr>
        <p:spPr bwMode="hidden">
          <a:xfrm>
            <a:off x="3175" y="4797425"/>
            <a:ext cx="3417888" cy="2097088"/>
          </a:xfrm>
          <a:custGeom>
            <a:avLst/>
            <a:gdLst>
              <a:gd name="T0" fmla="*/ 2147483647 w 2153"/>
              <a:gd name="T1" fmla="*/ 2147483647 h 1321"/>
              <a:gd name="T2" fmla="*/ 2147483647 w 2153"/>
              <a:gd name="T3" fmla="*/ 2147483647 h 1321"/>
              <a:gd name="T4" fmla="*/ 2147483647 w 2153"/>
              <a:gd name="T5" fmla="*/ 0 h 1321"/>
              <a:gd name="T6" fmla="*/ 2147483647 w 2153"/>
              <a:gd name="T7" fmla="*/ 2147483647 h 1321"/>
              <a:gd name="T8" fmla="*/ 2147483647 w 2153"/>
              <a:gd name="T9" fmla="*/ 2147483647 h 1321"/>
              <a:gd name="T10" fmla="*/ 2147483647 w 2153"/>
              <a:gd name="T11" fmla="*/ 2147483647 h 1321"/>
              <a:gd name="T12" fmla="*/ 2147483647 w 2153"/>
              <a:gd name="T13" fmla="*/ 2147483647 h 1321"/>
              <a:gd name="T14" fmla="*/ 2147483647 w 2153"/>
              <a:gd name="T15" fmla="*/ 2147483647 h 1321"/>
              <a:gd name="T16" fmla="*/ 2147483647 w 2153"/>
              <a:gd name="T17" fmla="*/ 2147483647 h 1321"/>
              <a:gd name="T18" fmla="*/ 2147483647 w 2153"/>
              <a:gd name="T19" fmla="*/ 2147483647 h 1321"/>
              <a:gd name="T20" fmla="*/ 2147483647 w 2153"/>
              <a:gd name="T21" fmla="*/ 2147483647 h 1321"/>
              <a:gd name="T22" fmla="*/ 2147483647 w 2153"/>
              <a:gd name="T23" fmla="*/ 2147483647 h 1321"/>
              <a:gd name="T24" fmla="*/ 2147483647 w 2153"/>
              <a:gd name="T25" fmla="*/ 2147483647 h 1321"/>
              <a:gd name="T26" fmla="*/ 2147483647 w 2153"/>
              <a:gd name="T27" fmla="*/ 2147483647 h 1321"/>
              <a:gd name="T28" fmla="*/ 2147483647 w 2153"/>
              <a:gd name="T29" fmla="*/ 2147483647 h 1321"/>
              <a:gd name="T30" fmla="*/ 0 w 2153"/>
              <a:gd name="T31" fmla="*/ 2147483647 h 1321"/>
              <a:gd name="T32" fmla="*/ 2147483647 w 2153"/>
              <a:gd name="T33" fmla="*/ 2147483647 h 1321"/>
              <a:gd name="T34" fmla="*/ 2147483647 w 2153"/>
              <a:gd name="T35" fmla="*/ 2147483647 h 1321"/>
              <a:gd name="T36" fmla="*/ 2147483647 w 2153"/>
              <a:gd name="T37" fmla="*/ 2147483647 h 1321"/>
              <a:gd name="T38" fmla="*/ 2147483647 w 2153"/>
              <a:gd name="T39" fmla="*/ 2147483647 h 1321"/>
              <a:gd name="T40" fmla="*/ 2147483647 w 2153"/>
              <a:gd name="T41" fmla="*/ 2147483647 h 1321"/>
              <a:gd name="T42" fmla="*/ 2147483647 w 2153"/>
              <a:gd name="T43" fmla="*/ 2147483647 h 1321"/>
              <a:gd name="T44" fmla="*/ 2147483647 w 2153"/>
              <a:gd name="T45" fmla="*/ 2147483647 h 1321"/>
              <a:gd name="T46" fmla="*/ 2147483647 w 2153"/>
              <a:gd name="T47" fmla="*/ 2147483647 h 1321"/>
              <a:gd name="T48" fmla="*/ 2147483647 w 2153"/>
              <a:gd name="T49" fmla="*/ 2147483647 h 1321"/>
              <a:gd name="T50" fmla="*/ 2147483647 w 2153"/>
              <a:gd name="T51" fmla="*/ 2147483647 h 1321"/>
              <a:gd name="T52" fmla="*/ 2147483647 w 2153"/>
              <a:gd name="T53" fmla="*/ 2147483647 h 1321"/>
              <a:gd name="T54" fmla="*/ 2147483647 w 2153"/>
              <a:gd name="T55" fmla="*/ 2147483647 h 1321"/>
              <a:gd name="T56" fmla="*/ 2147483647 w 2153"/>
              <a:gd name="T57" fmla="*/ 2147483647 h 1321"/>
              <a:gd name="T58" fmla="*/ 2147483647 w 2153"/>
              <a:gd name="T59" fmla="*/ 2147483647 h 1321"/>
              <a:gd name="T60" fmla="*/ 2147483647 w 2153"/>
              <a:gd name="T61" fmla="*/ 2147483647 h 1321"/>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195"/>
            </a:schemeClr>
          </a:solidFill>
          <a:ln w="9525">
            <a:noFill/>
            <a:round/>
          </a:ln>
        </p:spPr>
        <p:txBody>
          <a:bodyPr wrap="none" anchor="ctr"/>
          <a:lstStyle/>
          <a:p>
            <a:pPr>
              <a:defRPr/>
            </a:pPr>
            <a:endParaRPr lang="en-US"/>
          </a:p>
        </p:txBody>
      </p:sp>
    </p:spTree>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FF9F1622-93B6-4221-B5DD-FA7DBA67F2B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7D1D8-9825-46B4-A408-E57E53AFFB96}"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FF9F1622-93B6-4221-B5DD-FA7DBA67F2B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7D1D8-9825-46B4-A408-E57E53AFFB96}"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FF9F1622-93B6-4221-B5DD-FA7DBA67F2BD}"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57D1D8-9825-46B4-A408-E57E53AFFB96}"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FF9F1622-93B6-4221-B5DD-FA7DBA67F2BD}"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57D1D8-9825-46B4-A408-E57E53AFFB96}"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9F1622-93B6-4221-B5DD-FA7DBA67F2BD}"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57D1D8-9825-46B4-A408-E57E53AFFB96}"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9F1622-93B6-4221-B5DD-FA7DBA67F2BD}"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57D1D8-9825-46B4-A408-E57E53AFFB96}"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FF9F1622-93B6-4221-B5DD-FA7DBA67F2BD}"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57D1D8-9825-46B4-A408-E57E53AFFB96}"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FF9F1622-93B6-4221-B5DD-FA7DBA67F2BD}"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57D1D8-9825-46B4-A408-E57E53AFFB96}"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9F1622-93B6-4221-B5DD-FA7DBA67F2BD}" type="datetimeFigureOut">
              <a:rPr lang="en-US" smtClean="0"/>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57D1D8-9825-46B4-A408-E57E53AFFB96}"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2.jpe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6.png"/><Relationship Id="rId1" Type="http://schemas.openxmlformats.org/officeDocument/2006/relationships/image" Target="../media/image5.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ChangeArrowheads="1"/>
          </p:cNvSpPr>
          <p:nvPr/>
        </p:nvSpPr>
        <p:spPr bwMode="auto">
          <a:xfrm>
            <a:off x="500063" y="2071688"/>
            <a:ext cx="8643937" cy="368300"/>
          </a:xfrm>
          <a:prstGeom prst="rect">
            <a:avLst/>
          </a:prstGeom>
          <a:noFill/>
          <a:ln w="9525">
            <a:noFill/>
            <a:miter lim="800000"/>
          </a:ln>
        </p:spPr>
        <p:txBody>
          <a:bodyPr>
            <a:spAutoFit/>
          </a:bodyPr>
          <a:lstStyle/>
          <a:p>
            <a:pPr algn="ctr"/>
            <a:r>
              <a:rPr lang="en-US" sz="1800" b="1">
                <a:solidFill>
                  <a:srgbClr val="00B050"/>
                </a:solidFill>
                <a:latin typeface="Book Antiqua" panose="02040602050305030304" pitchFamily="18" charset="0"/>
              </a:rPr>
              <a:t>SUBJECT :MR3691  ROBOTICS   </a:t>
            </a:r>
            <a:endParaRPr lang="en-US" sz="1800"/>
          </a:p>
        </p:txBody>
      </p:sp>
      <p:pic>
        <p:nvPicPr>
          <p:cNvPr id="16387" name="Picture 1"/>
          <p:cNvPicPr>
            <a:picLocks noChangeAspect="1" noChangeArrowheads="1"/>
          </p:cNvPicPr>
          <p:nvPr/>
        </p:nvPicPr>
        <p:blipFill>
          <a:blip r:embed="rId1"/>
          <a:srcRect/>
          <a:stretch>
            <a:fillRect/>
          </a:stretch>
        </p:blipFill>
        <p:spPr bwMode="auto">
          <a:xfrm>
            <a:off x="7858125" y="285750"/>
            <a:ext cx="612775" cy="827088"/>
          </a:xfrm>
          <a:prstGeom prst="rect">
            <a:avLst/>
          </a:prstGeom>
          <a:noFill/>
          <a:ln w="9525">
            <a:noFill/>
            <a:miter lim="800000"/>
            <a:headEnd/>
            <a:tailEnd/>
          </a:ln>
        </p:spPr>
      </p:pic>
      <p:pic>
        <p:nvPicPr>
          <p:cNvPr id="16388" name="Picture 5"/>
          <p:cNvPicPr>
            <a:picLocks noChangeAspect="1" noChangeArrowheads="1"/>
          </p:cNvPicPr>
          <p:nvPr/>
        </p:nvPicPr>
        <p:blipFill>
          <a:blip r:embed="rId2"/>
          <a:srcRect/>
          <a:stretch>
            <a:fillRect/>
          </a:stretch>
        </p:blipFill>
        <p:spPr bwMode="auto">
          <a:xfrm>
            <a:off x="500063" y="285750"/>
            <a:ext cx="882650" cy="738188"/>
          </a:xfrm>
          <a:prstGeom prst="rect">
            <a:avLst/>
          </a:prstGeom>
          <a:noFill/>
          <a:ln w="9525">
            <a:noFill/>
            <a:miter lim="800000"/>
            <a:headEnd/>
            <a:tailEnd/>
          </a:ln>
        </p:spPr>
      </p:pic>
      <p:sp>
        <p:nvSpPr>
          <p:cNvPr id="16389" name="Rectangle 3"/>
          <p:cNvSpPr>
            <a:spLocks noChangeArrowheads="1"/>
          </p:cNvSpPr>
          <p:nvPr/>
        </p:nvSpPr>
        <p:spPr bwMode="auto">
          <a:xfrm>
            <a:off x="0" y="0"/>
            <a:ext cx="9144000" cy="457200"/>
          </a:xfrm>
          <a:prstGeom prst="rect">
            <a:avLst/>
          </a:prstGeom>
          <a:noFill/>
          <a:ln w="9525">
            <a:noFill/>
            <a:miter lim="800000"/>
          </a:ln>
        </p:spPr>
        <p:txBody>
          <a:bodyPr wrap="none" anchor="ctr">
            <a:spAutoFit/>
          </a:bodyPr>
          <a:lstStyle/>
          <a:p>
            <a:endParaRPr lang="en-US"/>
          </a:p>
        </p:txBody>
      </p:sp>
      <p:sp>
        <p:nvSpPr>
          <p:cNvPr id="16390" name="Rectangle 7"/>
          <p:cNvSpPr>
            <a:spLocks noChangeArrowheads="1"/>
          </p:cNvSpPr>
          <p:nvPr/>
        </p:nvSpPr>
        <p:spPr bwMode="auto">
          <a:xfrm>
            <a:off x="1357313" y="285750"/>
            <a:ext cx="6500812" cy="400050"/>
          </a:xfrm>
          <a:prstGeom prst="rect">
            <a:avLst/>
          </a:prstGeom>
          <a:noFill/>
          <a:ln w="9525">
            <a:noFill/>
            <a:miter lim="800000"/>
          </a:ln>
        </p:spPr>
        <p:txBody>
          <a:bodyPr>
            <a:spAutoFit/>
          </a:bodyPr>
          <a:lstStyle/>
          <a:p>
            <a:pPr algn="ctr" eaLnBrk="1" hangingPunct="1">
              <a:buFont typeface="Arial" panose="020B0604020202020204" pitchFamily="34" charset="0"/>
              <a:buNone/>
            </a:pPr>
            <a:r>
              <a:rPr lang="en-US" sz="2000" b="1">
                <a:solidFill>
                  <a:srgbClr val="002060"/>
                </a:solidFill>
                <a:latin typeface="Book Antiqua" panose="02040602050305030304" pitchFamily="18" charset="0"/>
              </a:rPr>
              <a:t>Nehru Institute of Engineering and Technology</a:t>
            </a:r>
            <a:endParaRPr lang="en-US" sz="2000" b="1">
              <a:solidFill>
                <a:srgbClr val="002060"/>
              </a:solidFill>
              <a:latin typeface="Book Antiqua" panose="02040602050305030304" pitchFamily="18" charset="0"/>
            </a:endParaRPr>
          </a:p>
        </p:txBody>
      </p:sp>
      <p:sp>
        <p:nvSpPr>
          <p:cNvPr id="16391" name="Rectangle 8"/>
          <p:cNvSpPr>
            <a:spLocks noChangeArrowheads="1"/>
          </p:cNvSpPr>
          <p:nvPr/>
        </p:nvSpPr>
        <p:spPr bwMode="auto">
          <a:xfrm>
            <a:off x="2428875" y="857250"/>
            <a:ext cx="4572000" cy="369888"/>
          </a:xfrm>
          <a:prstGeom prst="rect">
            <a:avLst/>
          </a:prstGeom>
          <a:noFill/>
          <a:ln w="9525">
            <a:noFill/>
            <a:miter lim="800000"/>
          </a:ln>
        </p:spPr>
        <p:txBody>
          <a:bodyPr>
            <a:spAutoFit/>
          </a:bodyPr>
          <a:lstStyle/>
          <a:p>
            <a:pPr algn="ctr" eaLnBrk="1" hangingPunct="1">
              <a:buFont typeface="Arial" panose="020B0604020202020204" pitchFamily="34" charset="0"/>
              <a:buNone/>
            </a:pPr>
            <a:r>
              <a:rPr lang="en-US" sz="1800" b="1">
                <a:solidFill>
                  <a:srgbClr val="002060"/>
                </a:solidFill>
                <a:latin typeface="Book Antiqua" panose="02040602050305030304" pitchFamily="18" charset="0"/>
              </a:rPr>
              <a:t>Department of Mechatronics Engineering</a:t>
            </a:r>
            <a:endParaRPr lang="en-US" sz="1800" b="1">
              <a:solidFill>
                <a:srgbClr val="002060"/>
              </a:solidFill>
              <a:latin typeface="Book Antiqua" panose="02040602050305030304" pitchFamily="18" charset="0"/>
            </a:endParaRPr>
          </a:p>
        </p:txBody>
      </p:sp>
      <p:sp>
        <p:nvSpPr>
          <p:cNvPr id="16392" name="Rectangle 9"/>
          <p:cNvSpPr>
            <a:spLocks noChangeArrowheads="1"/>
          </p:cNvSpPr>
          <p:nvPr/>
        </p:nvSpPr>
        <p:spPr bwMode="auto">
          <a:xfrm>
            <a:off x="714375" y="2357438"/>
            <a:ext cx="8643938" cy="369887"/>
          </a:xfrm>
          <a:prstGeom prst="rect">
            <a:avLst/>
          </a:prstGeom>
          <a:noFill/>
          <a:ln w="9525">
            <a:noFill/>
            <a:miter lim="800000"/>
          </a:ln>
        </p:spPr>
        <p:txBody>
          <a:bodyPr>
            <a:spAutoFit/>
          </a:bodyPr>
          <a:lstStyle/>
          <a:p>
            <a:pPr algn="ctr"/>
            <a:r>
              <a:rPr lang="en-US" sz="1800" b="1">
                <a:solidFill>
                  <a:srgbClr val="7030A0"/>
                </a:solidFill>
                <a:latin typeface="Book Antiqua" panose="02040602050305030304" pitchFamily="18" charset="0"/>
              </a:rPr>
              <a:t>LECTURE 1</a:t>
            </a:r>
            <a:endParaRPr lang="en-US" sz="1800">
              <a:solidFill>
                <a:srgbClr val="7030A0"/>
              </a:solidFill>
            </a:endParaRPr>
          </a:p>
        </p:txBody>
      </p:sp>
      <p:sp>
        <p:nvSpPr>
          <p:cNvPr id="16393" name="Rectangle 10"/>
          <p:cNvSpPr>
            <a:spLocks noChangeArrowheads="1"/>
          </p:cNvSpPr>
          <p:nvPr/>
        </p:nvSpPr>
        <p:spPr bwMode="auto">
          <a:xfrm>
            <a:off x="500063" y="2714625"/>
            <a:ext cx="8643937" cy="369332"/>
          </a:xfrm>
          <a:prstGeom prst="rect">
            <a:avLst/>
          </a:prstGeom>
          <a:noFill/>
          <a:ln w="9525">
            <a:noFill/>
            <a:miter lim="800000"/>
          </a:ln>
        </p:spPr>
        <p:txBody>
          <a:bodyPr>
            <a:spAutoFit/>
          </a:bodyPr>
          <a:lstStyle/>
          <a:p>
            <a:pPr algn="ctr"/>
            <a:r>
              <a:rPr lang="en-US" sz="1800" b="1" dirty="0">
                <a:solidFill>
                  <a:srgbClr val="FF0000"/>
                </a:solidFill>
                <a:latin typeface="Book Antiqua" panose="02040602050305030304" pitchFamily="18" charset="0"/>
              </a:rPr>
              <a:t>UNIT </a:t>
            </a:r>
            <a:r>
              <a:rPr lang="en-US" sz="1800" b="1" dirty="0" smtClean="0">
                <a:solidFill>
                  <a:srgbClr val="FF0000"/>
                </a:solidFill>
                <a:latin typeface="Book Antiqua" panose="02040602050305030304" pitchFamily="18" charset="0"/>
              </a:rPr>
              <a:t>IV </a:t>
            </a:r>
            <a:r>
              <a:rPr lang="en-US" sz="1800" b="1" dirty="0">
                <a:solidFill>
                  <a:srgbClr val="FF0000"/>
                </a:solidFill>
                <a:latin typeface="Book Antiqua" panose="02040602050305030304" pitchFamily="18" charset="0"/>
              </a:rPr>
              <a:t>- </a:t>
            </a:r>
            <a:r>
              <a:rPr lang="en-US" b="1" dirty="0" smtClean="0">
                <a:solidFill>
                  <a:srgbClr val="FF0000"/>
                </a:solidFill>
                <a:latin typeface="Book Antiqua" panose="02040602050305030304" pitchFamily="18" charset="0"/>
              </a:rPr>
              <a:t>ROBOT PROGRAMMING</a:t>
            </a:r>
            <a:endParaRPr lang="en-US" sz="1800" dirty="0">
              <a:solidFill>
                <a:srgbClr val="FF0000"/>
              </a:solidFill>
            </a:endParaRPr>
          </a:p>
        </p:txBody>
      </p:sp>
      <p:sp>
        <p:nvSpPr>
          <p:cNvPr id="16394" name="Rectangle 11"/>
          <p:cNvSpPr>
            <a:spLocks noChangeArrowheads="1"/>
          </p:cNvSpPr>
          <p:nvPr/>
        </p:nvSpPr>
        <p:spPr bwMode="auto">
          <a:xfrm>
            <a:off x="500062" y="3124200"/>
            <a:ext cx="8643938" cy="369887"/>
          </a:xfrm>
          <a:prstGeom prst="rect">
            <a:avLst/>
          </a:prstGeom>
          <a:noFill/>
          <a:ln w="9525">
            <a:noFill/>
            <a:miter lim="800000"/>
          </a:ln>
        </p:spPr>
        <p:txBody>
          <a:bodyPr>
            <a:spAutoFit/>
          </a:bodyPr>
          <a:lstStyle/>
          <a:p>
            <a:pPr algn="ctr"/>
            <a:r>
              <a:rPr lang="en-US" sz="1800" b="1" dirty="0" smtClean="0">
                <a:solidFill>
                  <a:srgbClr val="FF0000"/>
                </a:solidFill>
                <a:latin typeface="Book Antiqua" panose="02040602050305030304" pitchFamily="18" charset="0"/>
              </a:rPr>
              <a:t>TOPICS :INTRODUCTION- </a:t>
            </a:r>
            <a:r>
              <a:rPr lang="en-US" b="1" dirty="0" smtClean="0">
                <a:solidFill>
                  <a:srgbClr val="FF0000"/>
                </a:solidFill>
                <a:latin typeface="Book Antiqua" panose="02040602050305030304" pitchFamily="18" charset="0"/>
              </a:rPr>
              <a:t>ROBOT PROGRAMMING</a:t>
            </a:r>
            <a:endParaRPr lang="en-US" sz="1800" b="1" dirty="0">
              <a:solidFill>
                <a:srgbClr val="FF0000"/>
              </a:solidFill>
              <a:latin typeface="Book Antiqua" panose="02040602050305030304" pitchFamily="18" charset="0"/>
            </a:endParaRPr>
          </a:p>
        </p:txBody>
      </p:sp>
      <p:sp>
        <p:nvSpPr>
          <p:cNvPr id="16395" name="Rectangle 12"/>
          <p:cNvSpPr>
            <a:spLocks noChangeArrowheads="1"/>
          </p:cNvSpPr>
          <p:nvPr/>
        </p:nvSpPr>
        <p:spPr bwMode="auto">
          <a:xfrm>
            <a:off x="928688" y="3643313"/>
            <a:ext cx="8643937" cy="368300"/>
          </a:xfrm>
          <a:prstGeom prst="rect">
            <a:avLst/>
          </a:prstGeom>
          <a:noFill/>
          <a:ln w="9525">
            <a:noFill/>
            <a:miter lim="800000"/>
          </a:ln>
        </p:spPr>
        <p:txBody>
          <a:bodyPr>
            <a:spAutoFit/>
          </a:bodyPr>
          <a:lstStyle/>
          <a:p>
            <a:pPr algn="ctr"/>
            <a:r>
              <a:rPr lang="en-US" sz="1800" b="1">
                <a:solidFill>
                  <a:srgbClr val="C00000"/>
                </a:solidFill>
                <a:latin typeface="Book Antiqua" panose="02040602050305030304" pitchFamily="18" charset="0"/>
              </a:rPr>
              <a:t>YEAR /SEMESTER :III /VI</a:t>
            </a:r>
            <a:endParaRPr lang="en-US" sz="1800">
              <a:solidFill>
                <a:srgbClr val="C00000"/>
              </a:solidFill>
            </a:endParaRPr>
          </a:p>
        </p:txBody>
      </p:sp>
      <p:sp>
        <p:nvSpPr>
          <p:cNvPr id="16396" name="Rectangle 13"/>
          <p:cNvSpPr>
            <a:spLocks noChangeArrowheads="1"/>
          </p:cNvSpPr>
          <p:nvPr/>
        </p:nvSpPr>
        <p:spPr bwMode="auto">
          <a:xfrm>
            <a:off x="500063" y="4143375"/>
            <a:ext cx="8643937" cy="369888"/>
          </a:xfrm>
          <a:prstGeom prst="rect">
            <a:avLst/>
          </a:prstGeom>
          <a:noFill/>
          <a:ln w="9525">
            <a:noFill/>
            <a:miter lim="800000"/>
          </a:ln>
        </p:spPr>
        <p:txBody>
          <a:bodyPr>
            <a:spAutoFit/>
          </a:bodyPr>
          <a:lstStyle/>
          <a:p>
            <a:pPr algn="ctr"/>
            <a:r>
              <a:rPr lang="en-US" sz="1800" b="1">
                <a:solidFill>
                  <a:srgbClr val="0070C0"/>
                </a:solidFill>
                <a:latin typeface="Book Antiqua" panose="02040602050305030304" pitchFamily="18" charset="0"/>
              </a:rPr>
              <a:t>PREPARED BY :Dr.SP.Arunkumar, Associate Professor</a:t>
            </a:r>
            <a:endParaRPr lang="en-US" sz="1800">
              <a:solidFill>
                <a:srgbClr val="0070C0"/>
              </a:solidFill>
            </a:endParaRPr>
          </a:p>
        </p:txBody>
      </p:sp>
    </p:spTree>
  </p:cSld>
  <p:clrMapOvr>
    <a:masterClrMapping/>
  </p:clrMapOvr>
  <p:transition advClick="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dirty="0" smtClean="0"/>
              <a:t>Lead through method</a:t>
            </a:r>
            <a:endParaRPr lang="en-US" dirty="0"/>
          </a:p>
        </p:txBody>
      </p:sp>
      <p:sp>
        <p:nvSpPr>
          <p:cNvPr id="3" name="Content Placeholder 2"/>
          <p:cNvSpPr>
            <a:spLocks noGrp="1"/>
          </p:cNvSpPr>
          <p:nvPr>
            <p:ph idx="1"/>
          </p:nvPr>
        </p:nvSpPr>
        <p:spPr>
          <a:xfrm>
            <a:off x="457200" y="914400"/>
            <a:ext cx="8229600" cy="5486400"/>
          </a:xfrm>
        </p:spPr>
        <p:txBody>
          <a:bodyPr>
            <a:normAutofit/>
          </a:bodyPr>
          <a:lstStyle/>
          <a:p>
            <a:pPr algn="just"/>
            <a:r>
              <a:rPr lang="en-US" dirty="0" smtClean="0"/>
              <a:t>The lead through method makes use of a teach pendant to power drive the robot through its motion sequence. The teach pendant is usually a small hand held device with switches and dials to control the robots physical movements. Each motion is recorded into memory for future playback during work cycle. The lead through method is very popular among robot programming methods because of its ease and convenience.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sz="3200" b="1" smtClean="0">
                <a:solidFill>
                  <a:srgbClr val="00CC66"/>
                </a:solidFill>
              </a:rPr>
              <a:t>Teach by guiding</a:t>
            </a:r>
            <a:endParaRPr lang="en-US" sz="3200" b="1" smtClean="0">
              <a:solidFill>
                <a:srgbClr val="00CC66"/>
              </a:solidFill>
            </a:endParaRPr>
          </a:p>
        </p:txBody>
      </p:sp>
      <p:sp>
        <p:nvSpPr>
          <p:cNvPr id="26627" name="Rectangle 3"/>
          <p:cNvSpPr>
            <a:spLocks noGrp="1" noChangeArrowheads="1"/>
          </p:cNvSpPr>
          <p:nvPr>
            <p:ph type="body" idx="1"/>
          </p:nvPr>
        </p:nvSpPr>
        <p:spPr/>
        <p:txBody>
          <a:bodyPr/>
          <a:lstStyle/>
          <a:p>
            <a:pPr algn="just" eaLnBrk="1" hangingPunct="1">
              <a:lnSpc>
                <a:spcPct val="90000"/>
              </a:lnSpc>
              <a:defRPr/>
            </a:pPr>
            <a:r>
              <a:rPr lang="en-US" sz="2800" dirty="0" smtClean="0"/>
              <a:t>It is some times also called as </a:t>
            </a:r>
            <a:r>
              <a:rPr lang="en-US" sz="2800" i="1" dirty="0" smtClean="0"/>
              <a:t>lead through programming</a:t>
            </a:r>
            <a:r>
              <a:rPr lang="en-US" sz="2800" dirty="0" smtClean="0"/>
              <a:t>. Primarily this method is highly suitable for programming the continuous path robots.</a:t>
            </a:r>
            <a:endParaRPr lang="en-US" sz="2800" dirty="0" smtClean="0"/>
          </a:p>
          <a:p>
            <a:pPr algn="just" eaLnBrk="1" hangingPunct="1">
              <a:lnSpc>
                <a:spcPct val="90000"/>
              </a:lnSpc>
              <a:defRPr/>
            </a:pPr>
            <a:r>
              <a:rPr lang="en-US" sz="2800" dirty="0" smtClean="0"/>
              <a:t>It can be done with simple equipment and controls. Also, the teaching is performed quickly and is immediately useful. </a:t>
            </a:r>
            <a:endParaRPr lang="en-US" sz="2800" dirty="0" smtClean="0"/>
          </a:p>
          <a:p>
            <a:pPr algn="just" eaLnBrk="1" hangingPunct="1">
              <a:lnSpc>
                <a:spcPct val="90000"/>
              </a:lnSpc>
              <a:defRPr/>
            </a:pPr>
            <a:r>
              <a:rPr lang="en-US" sz="2800" dirty="0" smtClean="0"/>
              <a:t>In the playback mode, the robot repeats the path and operations that were stored in memory during the teach operation. </a:t>
            </a:r>
            <a:endParaRPr lang="en-US" sz="2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3" name="Rectangle 1027"/>
          <p:cNvSpPr>
            <a:spLocks noGrp="1" noChangeArrowheads="1"/>
          </p:cNvSpPr>
          <p:nvPr>
            <p:ph type="body" idx="1"/>
          </p:nvPr>
        </p:nvSpPr>
        <p:spPr/>
        <p:txBody>
          <a:bodyPr/>
          <a:lstStyle/>
          <a:p>
            <a:pPr algn="just" eaLnBrk="1" hangingPunct="1">
              <a:lnSpc>
                <a:spcPct val="130000"/>
              </a:lnSpc>
              <a:defRPr/>
            </a:pPr>
            <a:r>
              <a:rPr lang="en-US" sz="2800" dirty="0" smtClean="0"/>
              <a:t>In some systems, it is possible to play back at different speeds than the speed that was used in the teach mode</a:t>
            </a:r>
            <a:r>
              <a:rPr lang="en-US" dirty="0" smtClean="0"/>
              <a:t>. </a:t>
            </a:r>
            <a:endParaRPr lang="en-US" dirty="0" smtClean="0"/>
          </a:p>
          <a:p>
            <a:pPr algn="just" eaLnBrk="1" hangingPunct="1">
              <a:lnSpc>
                <a:spcPct val="130000"/>
              </a:lnSpc>
              <a:defRPr/>
            </a:pPr>
            <a:r>
              <a:rPr lang="en-US" sz="2800" dirty="0" smtClean="0">
                <a:effectLst/>
              </a:rPr>
              <a:t>Each movement is recorded into the memory for the playback during production.</a:t>
            </a:r>
            <a:endParaRPr lang="en-US" sz="2800" dirty="0" smtClean="0"/>
          </a:p>
        </p:txBody>
      </p:sp>
      <p:sp>
        <p:nvSpPr>
          <p:cNvPr id="322564" name="Rectangle 1028"/>
          <p:cNvSpPr>
            <a:spLocks noGrp="1" noChangeArrowheads="1"/>
          </p:cNvSpPr>
          <p:nvPr>
            <p:ph type="title"/>
          </p:nvPr>
        </p:nvSpPr>
        <p:spPr/>
        <p:txBody>
          <a:bodyPr/>
          <a:lstStyle/>
          <a:p>
            <a:pPr eaLnBrk="1" hangingPunct="1">
              <a:defRPr/>
            </a:pPr>
            <a:r>
              <a:rPr lang="en-US" sz="3200" b="1" smtClean="0">
                <a:solidFill>
                  <a:srgbClr val="00CC66"/>
                </a:solidFill>
              </a:rPr>
              <a:t>Teach by guiding</a:t>
            </a:r>
            <a:endParaRPr lang="en-US" sz="3200" b="1" smtClean="0">
              <a:solidFill>
                <a:srgbClr val="00CC66"/>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5613" y="273050"/>
            <a:ext cx="8226425" cy="641350"/>
          </a:xfrm>
        </p:spPr>
        <p:txBody>
          <a:bodyPr>
            <a:normAutofit fontScale="90000"/>
          </a:bodyPr>
          <a:lstStyle/>
          <a:p>
            <a:pPr eaLnBrk="1" hangingPunct="1">
              <a:defRPr/>
            </a:pPr>
            <a:r>
              <a:rPr lang="en-US" sz="3200" b="1" smtClean="0">
                <a:solidFill>
                  <a:srgbClr val="00CC66"/>
                </a:solidFill>
              </a:rPr>
              <a:t>Teach by guiding</a:t>
            </a:r>
            <a:r>
              <a:rPr lang="en-US" smtClean="0">
                <a:solidFill>
                  <a:srgbClr val="00CC66"/>
                </a:solidFill>
              </a:rPr>
              <a:t> </a:t>
            </a:r>
            <a:endParaRPr lang="en-US" smtClean="0">
              <a:solidFill>
                <a:srgbClr val="00CC66"/>
              </a:solidFill>
            </a:endParaRPr>
          </a:p>
        </p:txBody>
      </p:sp>
      <p:sp>
        <p:nvSpPr>
          <p:cNvPr id="25603" name="Rectangle 3"/>
          <p:cNvSpPr>
            <a:spLocks noGrp="1" noChangeArrowheads="1"/>
          </p:cNvSpPr>
          <p:nvPr>
            <p:ph type="body" idx="1"/>
          </p:nvPr>
        </p:nvSpPr>
        <p:spPr>
          <a:xfrm>
            <a:off x="455613" y="1598613"/>
            <a:ext cx="8226425" cy="5106987"/>
          </a:xfrm>
        </p:spPr>
        <p:txBody>
          <a:bodyPr/>
          <a:lstStyle/>
          <a:p>
            <a:pPr eaLnBrk="1" hangingPunct="1">
              <a:lnSpc>
                <a:spcPct val="90000"/>
              </a:lnSpc>
              <a:defRPr/>
            </a:pPr>
            <a:endParaRPr lang="en-US" sz="2400" smtClean="0"/>
          </a:p>
          <a:p>
            <a:pPr eaLnBrk="1" hangingPunct="1">
              <a:lnSpc>
                <a:spcPct val="90000"/>
              </a:lnSpc>
              <a:defRPr/>
            </a:pPr>
            <a:endParaRPr lang="en-US" sz="2400" smtClean="0"/>
          </a:p>
          <a:p>
            <a:pPr eaLnBrk="1" hangingPunct="1">
              <a:lnSpc>
                <a:spcPct val="90000"/>
              </a:lnSpc>
              <a:defRPr/>
            </a:pPr>
            <a:endParaRPr lang="en-US" sz="2400" smtClean="0"/>
          </a:p>
          <a:p>
            <a:pPr eaLnBrk="1" hangingPunct="1">
              <a:lnSpc>
                <a:spcPct val="90000"/>
              </a:lnSpc>
              <a:defRPr/>
            </a:pPr>
            <a:endParaRPr lang="en-US" sz="2400" smtClean="0"/>
          </a:p>
          <a:p>
            <a:pPr eaLnBrk="1" hangingPunct="1">
              <a:lnSpc>
                <a:spcPct val="90000"/>
              </a:lnSpc>
              <a:defRPr/>
            </a:pPr>
            <a:endParaRPr lang="en-US" sz="2400" smtClean="0"/>
          </a:p>
          <a:p>
            <a:pPr eaLnBrk="1" hangingPunct="1">
              <a:lnSpc>
                <a:spcPct val="90000"/>
              </a:lnSpc>
              <a:defRPr/>
            </a:pPr>
            <a:endParaRPr lang="en-US" sz="2400" smtClean="0"/>
          </a:p>
          <a:p>
            <a:pPr eaLnBrk="1" hangingPunct="1">
              <a:lnSpc>
                <a:spcPct val="90000"/>
              </a:lnSpc>
              <a:defRPr/>
            </a:pPr>
            <a:endParaRPr lang="en-US" sz="2400" smtClean="0"/>
          </a:p>
          <a:p>
            <a:pPr eaLnBrk="1" hangingPunct="1">
              <a:lnSpc>
                <a:spcPct val="90000"/>
              </a:lnSpc>
              <a:defRPr/>
            </a:pPr>
            <a:endParaRPr lang="en-US" sz="2400" smtClean="0"/>
          </a:p>
          <a:p>
            <a:pPr eaLnBrk="1" hangingPunct="1">
              <a:lnSpc>
                <a:spcPct val="90000"/>
              </a:lnSpc>
              <a:buFont typeface="Wingdings" panose="05000000000000000000" pitchFamily="2" charset="2"/>
              <a:buNone/>
              <a:defRPr/>
            </a:pPr>
            <a:endParaRPr lang="en-US" sz="2400" smtClean="0">
              <a:effectLst/>
            </a:endParaRPr>
          </a:p>
          <a:p>
            <a:pPr eaLnBrk="1" hangingPunct="1">
              <a:lnSpc>
                <a:spcPct val="90000"/>
              </a:lnSpc>
              <a:buFont typeface="Wingdings" panose="05000000000000000000" pitchFamily="2" charset="2"/>
              <a:buNone/>
              <a:defRPr/>
            </a:pPr>
            <a:endParaRPr lang="en-US" sz="2400" smtClean="0">
              <a:effectLst/>
            </a:endParaRPr>
          </a:p>
          <a:p>
            <a:pPr eaLnBrk="1" hangingPunct="1">
              <a:lnSpc>
                <a:spcPct val="90000"/>
              </a:lnSpc>
              <a:defRPr/>
            </a:pPr>
            <a:r>
              <a:rPr lang="en-US" sz="2400" smtClean="0">
                <a:effectLst/>
              </a:rPr>
              <a:t>A person doing the programming has physical contacts with the robot arm, actually gains control and walks the robot's arm through the desired positions.</a:t>
            </a:r>
            <a:endParaRPr lang="en-US" sz="2400" smtClean="0"/>
          </a:p>
        </p:txBody>
      </p:sp>
      <p:sp>
        <p:nvSpPr>
          <p:cNvPr id="11268" name="Rectangle 5"/>
          <p:cNvSpPr>
            <a:spLocks noChangeArrowheads="1"/>
          </p:cNvSpPr>
          <p:nvPr/>
        </p:nvSpPr>
        <p:spPr bwMode="auto">
          <a:xfrm>
            <a:off x="0" y="0"/>
            <a:ext cx="9144000" cy="0"/>
          </a:xfrm>
          <a:prstGeom prst="rect">
            <a:avLst/>
          </a:prstGeom>
          <a:noFill/>
          <a:ln w="9525">
            <a:noFill/>
            <a:miter lim="800000"/>
          </a:ln>
        </p:spPr>
        <p:txBody>
          <a:bodyPr wrap="none" anchor="ctr">
            <a:spAutoFit/>
          </a:bodyPr>
          <a:lstStyle/>
          <a:p>
            <a:endParaRPr lang="en-US"/>
          </a:p>
        </p:txBody>
      </p:sp>
      <p:pic>
        <p:nvPicPr>
          <p:cNvPr id="11269" name="Picture 6"/>
          <p:cNvPicPr>
            <a:picLocks noChangeAspect="1" noChangeArrowheads="1"/>
          </p:cNvPicPr>
          <p:nvPr/>
        </p:nvPicPr>
        <p:blipFill>
          <a:blip r:embed="rId1"/>
          <a:srcRect/>
          <a:stretch>
            <a:fillRect/>
          </a:stretch>
        </p:blipFill>
        <p:spPr bwMode="auto">
          <a:xfrm>
            <a:off x="990600" y="1295400"/>
            <a:ext cx="6705600" cy="39481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en-US" sz="3200" b="1" smtClean="0">
                <a:solidFill>
                  <a:srgbClr val="00CC66"/>
                </a:solidFill>
              </a:rPr>
              <a:t>Teach by guiding</a:t>
            </a:r>
            <a:endParaRPr lang="en-US" sz="3200" b="1" smtClean="0">
              <a:solidFill>
                <a:srgbClr val="00CC66"/>
              </a:solidFill>
            </a:endParaRPr>
          </a:p>
        </p:txBody>
      </p:sp>
      <p:sp>
        <p:nvSpPr>
          <p:cNvPr id="27651" name="Rectangle 3"/>
          <p:cNvSpPr>
            <a:spLocks noGrp="1" noChangeArrowheads="1"/>
          </p:cNvSpPr>
          <p:nvPr>
            <p:ph type="body" idx="1"/>
          </p:nvPr>
        </p:nvSpPr>
        <p:spPr/>
        <p:txBody>
          <a:bodyPr/>
          <a:lstStyle/>
          <a:p>
            <a:pPr algn="just" eaLnBrk="1" hangingPunct="1">
              <a:lnSpc>
                <a:spcPct val="130000"/>
              </a:lnSpc>
              <a:defRPr/>
            </a:pPr>
            <a:r>
              <a:rPr lang="en-US" sz="2800" dirty="0" smtClean="0">
                <a:effectLst/>
              </a:rPr>
              <a:t>The main concern is on achieving the correct positioning sequences. Cycle time and speed can be changed later, when necessary.</a:t>
            </a:r>
            <a:endParaRPr lang="en-US" sz="2800" dirty="0" smtClean="0">
              <a:effectLst/>
            </a:endParaRPr>
          </a:p>
          <a:p>
            <a:pPr algn="just" eaLnBrk="1" hangingPunct="1">
              <a:lnSpc>
                <a:spcPct val="130000"/>
              </a:lnSpc>
              <a:defRPr/>
            </a:pPr>
            <a:r>
              <a:rPr lang="en-US" sz="2800" dirty="0" smtClean="0">
                <a:effectLst/>
              </a:rPr>
              <a:t>A dead man’s control should be fitted for the safety reason.</a:t>
            </a:r>
            <a:endParaRPr lang="en-US" sz="2800" dirty="0" smtClean="0">
              <a:effectLst/>
            </a:endParaRPr>
          </a:p>
          <a:p>
            <a:pPr algn="just" eaLnBrk="1" hangingPunct="1">
              <a:lnSpc>
                <a:spcPct val="130000"/>
              </a:lnSpc>
              <a:defRPr/>
            </a:pPr>
            <a:r>
              <a:rPr lang="en-US" sz="2800" dirty="0" smtClean="0">
                <a:effectLst/>
              </a:rPr>
              <a:t>Every operator motion is recorded and played back in the same manner, including unintended motions.</a:t>
            </a:r>
            <a:endParaRPr lang="en-US" sz="28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5613" y="273050"/>
            <a:ext cx="8226425" cy="946150"/>
          </a:xfrm>
        </p:spPr>
        <p:txBody>
          <a:bodyPr/>
          <a:lstStyle/>
          <a:p>
            <a:pPr eaLnBrk="1" hangingPunct="1">
              <a:defRPr/>
            </a:pPr>
            <a:r>
              <a:rPr lang="en-US" sz="3200" b="1" smtClean="0">
                <a:solidFill>
                  <a:srgbClr val="00CC66"/>
                </a:solidFill>
              </a:rPr>
              <a:t>Teach by guiding</a:t>
            </a:r>
            <a:endParaRPr lang="en-US" sz="3200" b="1" smtClean="0">
              <a:solidFill>
                <a:srgbClr val="00CC66"/>
              </a:solidFill>
            </a:endParaRPr>
          </a:p>
        </p:txBody>
      </p:sp>
      <p:sp>
        <p:nvSpPr>
          <p:cNvPr id="28675" name="Rectangle 3"/>
          <p:cNvSpPr>
            <a:spLocks noGrp="1" noChangeArrowheads="1"/>
          </p:cNvSpPr>
          <p:nvPr>
            <p:ph type="body" idx="1"/>
          </p:nvPr>
        </p:nvSpPr>
        <p:spPr/>
        <p:txBody>
          <a:bodyPr/>
          <a:lstStyle/>
          <a:p>
            <a:pPr algn="just" eaLnBrk="1" hangingPunct="1">
              <a:lnSpc>
                <a:spcPct val="90000"/>
              </a:lnSpc>
              <a:buFont typeface="Wingdings" panose="05000000000000000000" pitchFamily="2" charset="2"/>
              <a:buNone/>
              <a:defRPr/>
            </a:pPr>
            <a:r>
              <a:rPr lang="en-US" sz="2800" dirty="0" smtClean="0"/>
              <a:t>Disadvantages to teach-by-guiding:</a:t>
            </a:r>
            <a:endParaRPr lang="en-US" sz="2800" dirty="0" smtClean="0"/>
          </a:p>
          <a:p>
            <a:pPr algn="just" eaLnBrk="1" hangingPunct="1">
              <a:lnSpc>
                <a:spcPct val="90000"/>
              </a:lnSpc>
              <a:defRPr/>
            </a:pPr>
            <a:r>
              <a:rPr lang="en-US" sz="2800" dirty="0" smtClean="0"/>
              <a:t>It is difficult to incorporate sensory information.</a:t>
            </a:r>
            <a:endParaRPr lang="en-US" sz="2800" dirty="0" smtClean="0"/>
          </a:p>
          <a:p>
            <a:pPr algn="just" eaLnBrk="1" hangingPunct="1">
              <a:lnSpc>
                <a:spcPct val="90000"/>
              </a:lnSpc>
              <a:defRPr/>
            </a:pPr>
            <a:r>
              <a:rPr lang="en-US" sz="2800" dirty="0" smtClean="0"/>
              <a:t>It cannot be used in some hazardous situations.</a:t>
            </a:r>
            <a:endParaRPr lang="en-US" sz="2800" dirty="0" smtClean="0"/>
          </a:p>
          <a:p>
            <a:pPr algn="just" eaLnBrk="1" hangingPunct="1">
              <a:lnSpc>
                <a:spcPct val="90000"/>
              </a:lnSpc>
              <a:defRPr/>
            </a:pPr>
            <a:r>
              <a:rPr lang="en-US" sz="2800" dirty="0" smtClean="0"/>
              <a:t>It is not practical in handling large robots.</a:t>
            </a:r>
            <a:endParaRPr lang="en-US" sz="2800" dirty="0" smtClean="0"/>
          </a:p>
          <a:p>
            <a:pPr algn="just" eaLnBrk="1" hangingPunct="1">
              <a:lnSpc>
                <a:spcPct val="90000"/>
              </a:lnSpc>
              <a:defRPr/>
            </a:pPr>
            <a:r>
              <a:rPr lang="en-US" sz="2800" dirty="0" smtClean="0"/>
              <a:t>Since teaching is performed manually, high precision in generating paths con not be achieved.</a:t>
            </a:r>
            <a:endParaRPr lang="en-US" sz="2800" dirty="0" smtClean="0"/>
          </a:p>
          <a:p>
            <a:pPr algn="just" eaLnBrk="1" hangingPunct="1">
              <a:lnSpc>
                <a:spcPct val="90000"/>
              </a:lnSpc>
              <a:defRPr/>
            </a:pPr>
            <a:r>
              <a:rPr lang="en-US" sz="2800" dirty="0" smtClean="0"/>
              <a:t>Synchronization with other operations/device/external sensor may be difficult.</a:t>
            </a:r>
            <a:endParaRPr lang="en-US" sz="28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5" name="Rectangle 5"/>
          <p:cNvSpPr>
            <a:spLocks noGrp="1" noChangeArrowheads="1"/>
          </p:cNvSpPr>
          <p:nvPr>
            <p:ph type="title"/>
          </p:nvPr>
        </p:nvSpPr>
        <p:spPr/>
        <p:txBody>
          <a:bodyPr/>
          <a:lstStyle/>
          <a:p>
            <a:pPr eaLnBrk="1" hangingPunct="1">
              <a:defRPr/>
            </a:pPr>
            <a:r>
              <a:rPr lang="en-US" sz="3200" b="1" smtClean="0">
                <a:solidFill>
                  <a:srgbClr val="00CC66"/>
                </a:solidFill>
              </a:rPr>
              <a:t>Teaching by teach - box method (Teaching and pendant control)</a:t>
            </a:r>
            <a:endParaRPr lang="en-US" sz="3200" b="1" smtClean="0">
              <a:solidFill>
                <a:srgbClr val="00CC66"/>
              </a:solidFill>
            </a:endParaRPr>
          </a:p>
        </p:txBody>
      </p:sp>
      <p:pic>
        <p:nvPicPr>
          <p:cNvPr id="14339" name="Picture 6"/>
          <p:cNvPicPr>
            <a:picLocks noChangeAspect="1" noChangeArrowheads="1"/>
          </p:cNvPicPr>
          <p:nvPr/>
        </p:nvPicPr>
        <p:blipFill>
          <a:blip r:embed="rId1"/>
          <a:srcRect/>
          <a:stretch>
            <a:fillRect/>
          </a:stretch>
        </p:blipFill>
        <p:spPr bwMode="auto">
          <a:xfrm>
            <a:off x="5867400" y="1600200"/>
            <a:ext cx="3003550" cy="4319588"/>
          </a:xfrm>
          <a:prstGeom prst="rect">
            <a:avLst/>
          </a:prstGeom>
          <a:noFill/>
          <a:ln w="9525">
            <a:noFill/>
            <a:miter lim="800000"/>
            <a:headEnd/>
            <a:tailEnd/>
          </a:ln>
        </p:spPr>
      </p:pic>
      <p:pic>
        <p:nvPicPr>
          <p:cNvPr id="14340" name="Picture 8"/>
          <p:cNvPicPr>
            <a:picLocks noGrp="1" noChangeAspect="1" noChangeArrowheads="1"/>
          </p:cNvPicPr>
          <p:nvPr>
            <p:ph type="body" idx="1"/>
          </p:nvPr>
        </p:nvPicPr>
        <p:blipFill>
          <a:blip r:embed="rId2"/>
          <a:srcRect/>
          <a:stretch>
            <a:fillRect/>
          </a:stretch>
        </p:blipFill>
        <p:spPr>
          <a:xfrm>
            <a:off x="4572000" y="4724400"/>
            <a:ext cx="1338263" cy="877888"/>
          </a:xfrm>
          <a:noFill/>
        </p:spPr>
      </p:pic>
      <p:sp>
        <p:nvSpPr>
          <p:cNvPr id="14341" name="Rectangle 9"/>
          <p:cNvSpPr>
            <a:spLocks noChangeArrowheads="1"/>
          </p:cNvSpPr>
          <p:nvPr/>
        </p:nvSpPr>
        <p:spPr bwMode="auto">
          <a:xfrm>
            <a:off x="609600" y="1828800"/>
            <a:ext cx="3581400" cy="3108543"/>
          </a:xfrm>
          <a:prstGeom prst="rect">
            <a:avLst/>
          </a:prstGeom>
          <a:noFill/>
          <a:ln w="9525">
            <a:noFill/>
            <a:miter lim="800000"/>
          </a:ln>
        </p:spPr>
        <p:txBody>
          <a:bodyPr wrap="square">
            <a:spAutoFit/>
          </a:bodyPr>
          <a:lstStyle/>
          <a:p>
            <a:pPr algn="just">
              <a:buFont typeface="Wingdings" panose="05000000000000000000" pitchFamily="2" charset="2"/>
              <a:buChar char="q"/>
            </a:pPr>
            <a:r>
              <a:rPr lang="en-US" sz="2800" dirty="0"/>
              <a:t> Teaching the robot via teach pendants that has toggle switches or contact buttons for controlling the movement of the robot.</a:t>
            </a:r>
            <a:endParaRPr 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en-US" sz="3200" b="1" smtClean="0">
                <a:solidFill>
                  <a:srgbClr val="00CC66"/>
                </a:solidFill>
              </a:rPr>
              <a:t>Teaching by teach - box method (Teaching and pendant control)</a:t>
            </a:r>
            <a:endParaRPr lang="en-US" sz="3200" b="1" smtClean="0">
              <a:solidFill>
                <a:srgbClr val="00CC66"/>
              </a:solidFill>
            </a:endParaRPr>
          </a:p>
        </p:txBody>
      </p:sp>
      <p:sp>
        <p:nvSpPr>
          <p:cNvPr id="29699" name="Rectangle 3"/>
          <p:cNvSpPr>
            <a:spLocks noGrp="1" noChangeArrowheads="1"/>
          </p:cNvSpPr>
          <p:nvPr>
            <p:ph type="body" idx="1"/>
          </p:nvPr>
        </p:nvSpPr>
        <p:spPr/>
        <p:txBody>
          <a:bodyPr/>
          <a:lstStyle/>
          <a:p>
            <a:pPr algn="just" eaLnBrk="1" hangingPunct="1">
              <a:lnSpc>
                <a:spcPct val="90000"/>
              </a:lnSpc>
              <a:defRPr/>
            </a:pPr>
            <a:r>
              <a:rPr lang="en-US" sz="2800" dirty="0" smtClean="0"/>
              <a:t>Moving the robot arm to each specific point manually and pressing a button to record the coordinates of that point do teaching in point-to-point systems.</a:t>
            </a:r>
            <a:endParaRPr lang="en-US" sz="2800" dirty="0" smtClean="0"/>
          </a:p>
          <a:p>
            <a:pPr algn="just" eaLnBrk="1" hangingPunct="1">
              <a:lnSpc>
                <a:spcPct val="90000"/>
              </a:lnSpc>
              <a:defRPr/>
            </a:pPr>
            <a:r>
              <a:rPr lang="en-US" sz="2800" dirty="0" smtClean="0"/>
              <a:t> Encoders, potentiometers, or other means does position measurement.</a:t>
            </a:r>
            <a:endParaRPr lang="en-US" sz="2800" dirty="0" smtClean="0"/>
          </a:p>
          <a:p>
            <a:pPr algn="just" eaLnBrk="1" hangingPunct="1">
              <a:lnSpc>
                <a:spcPct val="90000"/>
              </a:lnSpc>
              <a:defRPr/>
            </a:pPr>
            <a:r>
              <a:rPr lang="en-US" sz="2800" dirty="0" smtClean="0"/>
              <a:t>Large robot arms are often counterbalanced to make manual movement easier. Some large robots have an auxiliary lightweight arm that can be used for training or guidance. </a:t>
            </a:r>
            <a:endParaRPr lang="en-US" sz="28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3" name="Rectangle 3"/>
          <p:cNvSpPr>
            <a:spLocks noGrp="1" noChangeArrowheads="1"/>
          </p:cNvSpPr>
          <p:nvPr>
            <p:ph type="body" idx="1"/>
          </p:nvPr>
        </p:nvSpPr>
        <p:spPr/>
        <p:txBody>
          <a:bodyPr/>
          <a:lstStyle/>
          <a:p>
            <a:pPr algn="just" eaLnBrk="1" hangingPunct="1">
              <a:lnSpc>
                <a:spcPct val="90000"/>
              </a:lnSpc>
              <a:defRPr/>
            </a:pPr>
            <a:r>
              <a:rPr lang="en-US" sz="2800" dirty="0" smtClean="0"/>
              <a:t>The teach pendant can control all axes of the robot arm in terms of position and movement velocity.</a:t>
            </a:r>
            <a:endParaRPr lang="en-US" sz="2800" dirty="0" smtClean="0"/>
          </a:p>
          <a:p>
            <a:pPr algn="just" eaLnBrk="1" hangingPunct="1">
              <a:lnSpc>
                <a:spcPct val="90000"/>
              </a:lnSpc>
              <a:defRPr/>
            </a:pPr>
            <a:r>
              <a:rPr lang="en-US" sz="2800" dirty="0" smtClean="0"/>
              <a:t>Pendant controls are especially useful for large robots that might otherwise be difficult to take through the training cycle. </a:t>
            </a:r>
            <a:endParaRPr lang="en-US" sz="2800" dirty="0" smtClean="0"/>
          </a:p>
          <a:p>
            <a:pPr algn="just" eaLnBrk="1" hangingPunct="1">
              <a:lnSpc>
                <a:spcPct val="90000"/>
              </a:lnSpc>
              <a:defRPr/>
            </a:pPr>
            <a:r>
              <a:rPr lang="en-US" sz="2800" dirty="0" smtClean="0"/>
              <a:t>They are also useful in applications in dangerous environments. </a:t>
            </a:r>
            <a:endParaRPr lang="en-US" sz="2800" dirty="0" smtClean="0"/>
          </a:p>
          <a:p>
            <a:pPr eaLnBrk="1" hangingPunct="1">
              <a:lnSpc>
                <a:spcPct val="90000"/>
              </a:lnSpc>
              <a:buFont typeface="Wingdings" panose="05000000000000000000" pitchFamily="2" charset="2"/>
              <a:buNone/>
              <a:defRPr/>
            </a:pPr>
            <a:endParaRPr lang="en-US" sz="2800" dirty="0" smtClean="0"/>
          </a:p>
          <a:p>
            <a:pPr eaLnBrk="1" hangingPunct="1">
              <a:lnSpc>
                <a:spcPct val="90000"/>
              </a:lnSpc>
              <a:defRPr/>
            </a:pPr>
            <a:endParaRPr lang="en-US" sz="2800" dirty="0" smtClean="0"/>
          </a:p>
        </p:txBody>
      </p:sp>
      <p:sp>
        <p:nvSpPr>
          <p:cNvPr id="209924" name="Rectangle 4"/>
          <p:cNvSpPr>
            <a:spLocks noGrp="1" noChangeArrowheads="1"/>
          </p:cNvSpPr>
          <p:nvPr>
            <p:ph type="title"/>
          </p:nvPr>
        </p:nvSpPr>
        <p:spPr/>
        <p:txBody>
          <a:bodyPr/>
          <a:lstStyle/>
          <a:p>
            <a:pPr eaLnBrk="1" hangingPunct="1">
              <a:defRPr/>
            </a:pPr>
            <a:r>
              <a:rPr lang="en-US" sz="3200" b="1" smtClean="0">
                <a:solidFill>
                  <a:srgbClr val="00CC66"/>
                </a:solidFill>
              </a:rPr>
              <a:t>Teaching by teach - box method (Teaching and pendant control)</a:t>
            </a:r>
            <a:endParaRPr lang="en-US" sz="3200" b="1" smtClean="0">
              <a:solidFill>
                <a:srgbClr val="00CC66"/>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n-US" sz="3200" b="1" smtClean="0">
                <a:solidFill>
                  <a:srgbClr val="00CC66"/>
                </a:solidFill>
              </a:rPr>
              <a:t>Teaching by teach - box method (Teaching and pendant control)</a:t>
            </a:r>
            <a:endParaRPr lang="en-US" sz="3200" b="1" smtClean="0">
              <a:solidFill>
                <a:srgbClr val="00CC66"/>
              </a:solidFill>
            </a:endParaRPr>
          </a:p>
        </p:txBody>
      </p:sp>
      <p:sp>
        <p:nvSpPr>
          <p:cNvPr id="31747" name="Rectangle 3"/>
          <p:cNvSpPr>
            <a:spLocks noGrp="1" noChangeArrowheads="1"/>
          </p:cNvSpPr>
          <p:nvPr>
            <p:ph type="body" idx="1"/>
          </p:nvPr>
        </p:nvSpPr>
        <p:spPr/>
        <p:txBody>
          <a:bodyPr/>
          <a:lstStyle/>
          <a:p>
            <a:pPr algn="just" eaLnBrk="1" hangingPunct="1">
              <a:lnSpc>
                <a:spcPct val="90000"/>
              </a:lnSpc>
              <a:defRPr/>
            </a:pPr>
            <a:r>
              <a:rPr lang="en-US" sz="2800" dirty="0" smtClean="0"/>
              <a:t>In addition, they are more convenient for many purposes other than manual movement, so the use of pendant control has increased in the last few years.</a:t>
            </a:r>
            <a:endParaRPr lang="en-US" sz="2800" dirty="0" smtClean="0"/>
          </a:p>
          <a:p>
            <a:pPr algn="just" eaLnBrk="1" hangingPunct="1">
              <a:lnSpc>
                <a:spcPct val="90000"/>
              </a:lnSpc>
              <a:defRPr/>
            </a:pPr>
            <a:r>
              <a:rPr lang="en-US" sz="2800" dirty="0" smtClean="0"/>
              <a:t>The main disadvantage of this method is that the equipment is tied up in the programming stage.</a:t>
            </a:r>
            <a:endParaRPr lang="en-US" sz="2800" dirty="0" smtClean="0"/>
          </a:p>
          <a:p>
            <a:pPr algn="just" eaLnBrk="1" hangingPunct="1">
              <a:lnSpc>
                <a:spcPct val="90000"/>
              </a:lnSpc>
              <a:defRPr/>
            </a:pPr>
            <a:r>
              <a:rPr lang="en-US" sz="2800" dirty="0" smtClean="0"/>
              <a:t>However because of simplicity this method is widely accepted in industry, especially in PTP applications such as machine loading and unloading, spot welding, simple assembly tasks.   </a:t>
            </a:r>
            <a:endParaRPr lang="en-US" sz="2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pPr>
              <a:lnSpc>
                <a:spcPct val="130000"/>
              </a:lnSpc>
              <a:defRPr/>
            </a:pPr>
            <a:r>
              <a:rPr lang="en-US" dirty="0" smtClean="0"/>
              <a:t>Robot programming:</a:t>
            </a:r>
            <a:endParaRPr lang="en-US" dirty="0" smtClean="0"/>
          </a:p>
          <a:p>
            <a:pPr algn="just">
              <a:lnSpc>
                <a:spcPct val="130000"/>
              </a:lnSpc>
              <a:buNone/>
              <a:defRPr/>
            </a:pPr>
            <a:r>
              <a:rPr lang="en-US" dirty="0" smtClean="0"/>
              <a:t>   “Robot Programming is  a art of teaching a robot online or offline a series of tasks to be performed with required accuracy, velocity and repeatability.”</a:t>
            </a:r>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5613" y="273050"/>
            <a:ext cx="8226425" cy="793750"/>
          </a:xfrm>
        </p:spPr>
        <p:txBody>
          <a:bodyPr/>
          <a:lstStyle/>
          <a:p>
            <a:pPr eaLnBrk="1" hangingPunct="1"/>
            <a:r>
              <a:rPr lang="en-US" sz="3200" dirty="0" smtClean="0">
                <a:solidFill>
                  <a:srgbClr val="00CC66"/>
                </a:solidFill>
                <a:effectLst/>
              </a:rPr>
              <a:t>Advantages and Disadvantages</a:t>
            </a:r>
            <a:endParaRPr lang="en-US" sz="3200" dirty="0" smtClean="0">
              <a:solidFill>
                <a:srgbClr val="00CC66"/>
              </a:solidFill>
              <a:effectLst/>
            </a:endParaRPr>
          </a:p>
        </p:txBody>
      </p:sp>
      <p:sp>
        <p:nvSpPr>
          <p:cNvPr id="200707" name="Rectangle 3"/>
          <p:cNvSpPr>
            <a:spLocks noGrp="1" noChangeArrowheads="1"/>
          </p:cNvSpPr>
          <p:nvPr>
            <p:ph type="body" idx="1"/>
          </p:nvPr>
        </p:nvSpPr>
        <p:spPr>
          <a:xfrm>
            <a:off x="455613" y="1066801"/>
            <a:ext cx="8226425" cy="5334000"/>
          </a:xfrm>
        </p:spPr>
        <p:txBody>
          <a:bodyPr/>
          <a:lstStyle/>
          <a:p>
            <a:pPr eaLnBrk="1" hangingPunct="1">
              <a:lnSpc>
                <a:spcPct val="80000"/>
              </a:lnSpc>
              <a:defRPr/>
            </a:pPr>
            <a:r>
              <a:rPr lang="en-US" sz="2800" dirty="0" smtClean="0">
                <a:effectLst/>
              </a:rPr>
              <a:t>Advantages:</a:t>
            </a:r>
            <a:endParaRPr lang="en-US" sz="2800" dirty="0" smtClean="0">
              <a:effectLst/>
            </a:endParaRPr>
          </a:p>
          <a:p>
            <a:pPr algn="just" eaLnBrk="1" hangingPunct="1">
              <a:lnSpc>
                <a:spcPct val="80000"/>
              </a:lnSpc>
              <a:buFont typeface="Wingdings" panose="05000000000000000000" pitchFamily="2" charset="2"/>
              <a:buNone/>
              <a:defRPr/>
            </a:pPr>
            <a:r>
              <a:rPr lang="en-US" sz="2800" dirty="0" smtClean="0">
                <a:effectLst/>
              </a:rPr>
              <a:t>• Shop personnel can readily learn it, does not require deeper programming experience</a:t>
            </a:r>
            <a:endParaRPr lang="en-US" sz="2800" dirty="0" smtClean="0">
              <a:effectLst/>
            </a:endParaRPr>
          </a:p>
          <a:p>
            <a:pPr algn="just" eaLnBrk="1" hangingPunct="1">
              <a:lnSpc>
                <a:spcPct val="80000"/>
              </a:lnSpc>
              <a:buFont typeface="Wingdings" panose="05000000000000000000" pitchFamily="2" charset="2"/>
              <a:buNone/>
              <a:defRPr/>
            </a:pPr>
            <a:r>
              <a:rPr lang="en-US" sz="2800" dirty="0" smtClean="0">
                <a:effectLst/>
              </a:rPr>
              <a:t>• Logical way to learn</a:t>
            </a:r>
            <a:endParaRPr lang="en-US" sz="2800" dirty="0" smtClean="0">
              <a:effectLst/>
            </a:endParaRPr>
          </a:p>
          <a:p>
            <a:pPr algn="just" eaLnBrk="1" hangingPunct="1">
              <a:lnSpc>
                <a:spcPct val="80000"/>
              </a:lnSpc>
              <a:buFont typeface="Wingdings" panose="05000000000000000000" pitchFamily="2" charset="2"/>
              <a:buNone/>
              <a:defRPr/>
            </a:pPr>
            <a:endParaRPr lang="en-US" sz="2800" dirty="0" smtClean="0">
              <a:effectLst/>
            </a:endParaRPr>
          </a:p>
          <a:p>
            <a:pPr algn="just" eaLnBrk="1" hangingPunct="1">
              <a:lnSpc>
                <a:spcPct val="80000"/>
              </a:lnSpc>
              <a:defRPr/>
            </a:pPr>
            <a:r>
              <a:rPr lang="en-US" sz="2800" dirty="0" smtClean="0">
                <a:effectLst/>
              </a:rPr>
              <a:t>Disadvantages:</a:t>
            </a:r>
            <a:endParaRPr lang="en-US" sz="2800" dirty="0" smtClean="0">
              <a:effectLst/>
            </a:endParaRPr>
          </a:p>
          <a:p>
            <a:pPr algn="just" eaLnBrk="1" hangingPunct="1">
              <a:lnSpc>
                <a:spcPct val="80000"/>
              </a:lnSpc>
              <a:buFont typeface="Wingdings" panose="05000000000000000000" pitchFamily="2" charset="2"/>
              <a:buNone/>
              <a:defRPr/>
            </a:pPr>
            <a:r>
              <a:rPr lang="en-US" sz="2800" dirty="0" smtClean="0">
                <a:effectLst/>
              </a:rPr>
              <a:t>– Production must be interrupted</a:t>
            </a:r>
            <a:endParaRPr lang="en-US" sz="2800" dirty="0" smtClean="0">
              <a:effectLst/>
            </a:endParaRPr>
          </a:p>
          <a:p>
            <a:pPr algn="just" eaLnBrk="1" hangingPunct="1">
              <a:lnSpc>
                <a:spcPct val="80000"/>
              </a:lnSpc>
              <a:buFont typeface="Wingdings" panose="05000000000000000000" pitchFamily="2" charset="2"/>
              <a:buNone/>
              <a:defRPr/>
            </a:pPr>
            <a:r>
              <a:rPr lang="en-US" sz="2800" dirty="0" smtClean="0">
                <a:effectLst/>
              </a:rPr>
              <a:t>– Teach pendant have limitations in the amount of decision making logic that can be incorporated into the program</a:t>
            </a:r>
            <a:endParaRPr lang="en-US" sz="2800" dirty="0" smtClean="0">
              <a:effectLst/>
            </a:endParaRPr>
          </a:p>
          <a:p>
            <a:pPr algn="just" eaLnBrk="1" hangingPunct="1">
              <a:lnSpc>
                <a:spcPct val="80000"/>
              </a:lnSpc>
              <a:buFont typeface="Wingdings" panose="05000000000000000000" pitchFamily="2" charset="2"/>
              <a:buNone/>
              <a:defRPr/>
            </a:pPr>
            <a:r>
              <a:rPr lang="en-US" sz="2800" dirty="0" smtClean="0">
                <a:effectLst/>
              </a:rPr>
              <a:t>– No interface to other computer subsystems in the factory (no CIM).</a:t>
            </a:r>
            <a:endParaRPr lang="en-US" sz="28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1"/>
          <a:srcRect/>
          <a:stretch>
            <a:fillRect/>
          </a:stretch>
        </p:blipFill>
        <p:spPr bwMode="auto">
          <a:xfrm>
            <a:off x="1676400" y="1524000"/>
            <a:ext cx="5486400" cy="4072731"/>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On-Line/Lead -Through programming</a:t>
            </a:r>
            <a:endParaRPr lang="en-US" dirty="0"/>
          </a:p>
        </p:txBody>
      </p:sp>
      <p:sp>
        <p:nvSpPr>
          <p:cNvPr id="3" name="Content Placeholder 2"/>
          <p:cNvSpPr>
            <a:spLocks noGrp="1"/>
          </p:cNvSpPr>
          <p:nvPr>
            <p:ph idx="1"/>
          </p:nvPr>
        </p:nvSpPr>
        <p:spPr/>
        <p:txBody>
          <a:bodyPr>
            <a:normAutofit fontScale="70000" lnSpcReduction="20000"/>
          </a:bodyPr>
          <a:lstStyle/>
          <a:p>
            <a:r>
              <a:rPr lang="en-US" dirty="0"/>
              <a:t>Advantage:</a:t>
            </a:r>
            <a:endParaRPr lang="en-US" dirty="0"/>
          </a:p>
          <a:p>
            <a:pPr lvl="1"/>
            <a:r>
              <a:rPr lang="en-US" dirty="0"/>
              <a:t> Easy</a:t>
            </a:r>
            <a:endParaRPr lang="en-US" dirty="0"/>
          </a:p>
          <a:p>
            <a:pPr lvl="1"/>
            <a:r>
              <a:rPr lang="en-US" dirty="0"/>
              <a:t> No </a:t>
            </a:r>
            <a:r>
              <a:rPr lang="en-US" dirty="0" smtClean="0"/>
              <a:t>special </a:t>
            </a:r>
            <a:r>
              <a:rPr lang="en-US" dirty="0"/>
              <a:t>programming skills or </a:t>
            </a:r>
            <a:r>
              <a:rPr lang="en-US" dirty="0" smtClean="0"/>
              <a:t>training</a:t>
            </a:r>
            <a:endParaRPr lang="en-US" dirty="0" smtClean="0"/>
          </a:p>
          <a:p>
            <a:r>
              <a:rPr lang="en-US" dirty="0"/>
              <a:t>Disadvantages:</a:t>
            </a:r>
            <a:endParaRPr lang="en-US" dirty="0"/>
          </a:p>
          <a:p>
            <a:pPr lvl="1"/>
            <a:r>
              <a:rPr lang="en-US" dirty="0"/>
              <a:t> not practical for large or heavy robots</a:t>
            </a:r>
            <a:endParaRPr lang="en-US" dirty="0"/>
          </a:p>
          <a:p>
            <a:pPr lvl="1"/>
            <a:r>
              <a:rPr lang="en-US" dirty="0"/>
              <a:t> High accuracy and straight-line movements are difficult to achieve, as</a:t>
            </a:r>
            <a:endParaRPr lang="en-US" dirty="0"/>
          </a:p>
          <a:p>
            <a:pPr lvl="1"/>
            <a:r>
              <a:rPr lang="en-US" dirty="0"/>
              <a:t>are any other kind of geometrically defined trajectory, such as circular</a:t>
            </a:r>
            <a:endParaRPr lang="en-US" dirty="0"/>
          </a:p>
          <a:p>
            <a:pPr lvl="1"/>
            <a:r>
              <a:rPr lang="en-US" dirty="0"/>
              <a:t>arcs, etc.</a:t>
            </a:r>
            <a:endParaRPr lang="en-US" dirty="0"/>
          </a:p>
          <a:p>
            <a:pPr lvl="1"/>
            <a:r>
              <a:rPr lang="en-US" dirty="0"/>
              <a:t> difficult to </a:t>
            </a:r>
            <a:r>
              <a:rPr lang="en-US" i="1" dirty="0"/>
              <a:t>edit out unwanted operator moves</a:t>
            </a:r>
            <a:endParaRPr lang="en-US" i="1" dirty="0"/>
          </a:p>
          <a:p>
            <a:pPr lvl="1"/>
            <a:r>
              <a:rPr lang="en-US" dirty="0"/>
              <a:t> difficult to incorporate external sensor data</a:t>
            </a:r>
            <a:endParaRPr lang="en-US" dirty="0"/>
          </a:p>
          <a:p>
            <a:pPr lvl="1"/>
            <a:r>
              <a:rPr lang="en-US" dirty="0"/>
              <a:t> Synchronization with other machines or equipment in the work cell is</a:t>
            </a:r>
            <a:endParaRPr lang="en-US" dirty="0"/>
          </a:p>
          <a:p>
            <a:pPr lvl="1"/>
            <a:r>
              <a:rPr lang="en-US" dirty="0"/>
              <a:t>difficult</a:t>
            </a:r>
            <a:endParaRPr lang="en-US" dirty="0"/>
          </a:p>
          <a:p>
            <a:pPr lvl="1"/>
            <a:r>
              <a:rPr lang="en-US" dirty="0"/>
              <a:t> A large amount of memory is required</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dirty="0"/>
              <a:t>Off- line </a:t>
            </a:r>
            <a:r>
              <a:rPr lang="en-US" b="1" dirty="0" smtClean="0"/>
              <a:t>programming</a:t>
            </a:r>
            <a:endParaRPr lang="en-US" dirty="0"/>
          </a:p>
        </p:txBody>
      </p:sp>
      <p:sp>
        <p:nvSpPr>
          <p:cNvPr id="3" name="Content Placeholder 2"/>
          <p:cNvSpPr>
            <a:spLocks noGrp="1"/>
          </p:cNvSpPr>
          <p:nvPr>
            <p:ph idx="1"/>
          </p:nvPr>
        </p:nvSpPr>
        <p:spPr>
          <a:xfrm>
            <a:off x="304800" y="838200"/>
            <a:ext cx="8610600" cy="5791200"/>
          </a:xfrm>
        </p:spPr>
        <p:txBody>
          <a:bodyPr>
            <a:normAutofit/>
          </a:bodyPr>
          <a:lstStyle/>
          <a:p>
            <a:pPr algn="just"/>
            <a:r>
              <a:rPr lang="en-US" dirty="0"/>
              <a:t>This method involves the preparation of the robot program off-line, in a manner similar </a:t>
            </a:r>
            <a:r>
              <a:rPr lang="en-US" dirty="0" smtClean="0"/>
              <a:t>to NC </a:t>
            </a:r>
            <a:r>
              <a:rPr lang="en-US" dirty="0"/>
              <a:t>part programming. </a:t>
            </a:r>
            <a:endParaRPr lang="en-US" dirty="0" smtClean="0"/>
          </a:p>
          <a:p>
            <a:pPr algn="just"/>
            <a:r>
              <a:rPr lang="en-US" dirty="0" smtClean="0"/>
              <a:t>Off-line </a:t>
            </a:r>
            <a:r>
              <a:rPr lang="en-US" dirty="0"/>
              <a:t>robot programming is typically accomplished on a </a:t>
            </a:r>
            <a:r>
              <a:rPr lang="en-US" dirty="0" smtClean="0"/>
              <a:t>computer terminal</a:t>
            </a:r>
            <a:r>
              <a:rPr lang="en-US" dirty="0"/>
              <a:t>. </a:t>
            </a:r>
            <a:endParaRPr lang="en-US" dirty="0" smtClean="0"/>
          </a:p>
          <a:p>
            <a:pPr algn="just"/>
            <a:r>
              <a:rPr lang="en-US" dirty="0" smtClean="0"/>
              <a:t>After </a:t>
            </a:r>
            <a:r>
              <a:rPr lang="en-US" dirty="0"/>
              <a:t>the program has been prepared, it is entered in to the robot memory for </a:t>
            </a:r>
            <a:r>
              <a:rPr lang="en-US" dirty="0" smtClean="0"/>
              <a:t>use during </a:t>
            </a:r>
            <a:r>
              <a:rPr lang="en-US" dirty="0"/>
              <a:t>the work </a:t>
            </a:r>
            <a:r>
              <a:rPr lang="en-US" dirty="0" smtClean="0"/>
              <a:t>cycle. </a:t>
            </a:r>
            <a:endParaRPr lang="en-US" dirty="0" smtClean="0"/>
          </a:p>
          <a:p>
            <a:pPr algn="just"/>
            <a:r>
              <a:rPr lang="en-US" dirty="0" smtClean="0"/>
              <a:t>The </a:t>
            </a:r>
            <a:r>
              <a:rPr lang="en-US" dirty="0"/>
              <a:t>advantaged of off-line robot programming is that the </a:t>
            </a:r>
            <a:r>
              <a:rPr lang="en-US" dirty="0" smtClean="0"/>
              <a:t>production time </a:t>
            </a:r>
            <a:r>
              <a:rPr lang="en-US" dirty="0"/>
              <a:t>of the robot is not lost to delay in teaching the robot a new task. </a:t>
            </a:r>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smtClean="0"/>
              <a:t>Programming off-line can be done while the robot is still in production on the preceding job. This means higher utilization of the robot and the equipment with which it operates.</a:t>
            </a:r>
            <a:endParaRPr lang="en-US" dirty="0" smtClean="0"/>
          </a:p>
          <a:p>
            <a:pPr algn="just"/>
            <a:r>
              <a:rPr lang="en-US" dirty="0" smtClean="0"/>
              <a:t>Another </a:t>
            </a:r>
            <a:r>
              <a:rPr lang="en-US" dirty="0"/>
              <a:t>benefit associated with off-line programming is the prospect of integrating the </a:t>
            </a:r>
            <a:r>
              <a:rPr lang="en-US" dirty="0" smtClean="0"/>
              <a:t>robot into </a:t>
            </a:r>
            <a:r>
              <a:rPr lang="en-US" dirty="0"/>
              <a:t>the factory CAD/CAM data base and information system.</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a:xfrm>
            <a:off x="457200" y="381000"/>
            <a:ext cx="8226425" cy="1143000"/>
          </a:xfrm>
        </p:spPr>
        <p:txBody>
          <a:bodyPr/>
          <a:lstStyle/>
          <a:p>
            <a:pPr eaLnBrk="1" hangingPunct="1">
              <a:defRPr/>
            </a:pPr>
            <a:r>
              <a:rPr lang="en-US" sz="3200" b="1" smtClean="0">
                <a:solidFill>
                  <a:srgbClr val="00CC66"/>
                </a:solidFill>
              </a:rPr>
              <a:t>The advantages of offline programming</a:t>
            </a:r>
            <a:endParaRPr lang="en-US" sz="3200" b="1" smtClean="0">
              <a:solidFill>
                <a:srgbClr val="00CC66"/>
              </a:solidFill>
            </a:endParaRPr>
          </a:p>
        </p:txBody>
      </p:sp>
      <p:sp>
        <p:nvSpPr>
          <p:cNvPr id="309251" name="Rectangle 3"/>
          <p:cNvSpPr>
            <a:spLocks noGrp="1" noChangeArrowheads="1"/>
          </p:cNvSpPr>
          <p:nvPr>
            <p:ph type="body" idx="1"/>
          </p:nvPr>
        </p:nvSpPr>
        <p:spPr>
          <a:xfrm>
            <a:off x="455613" y="1981200"/>
            <a:ext cx="8226425" cy="4114800"/>
          </a:xfrm>
        </p:spPr>
        <p:txBody>
          <a:bodyPr/>
          <a:lstStyle/>
          <a:p>
            <a:pPr eaLnBrk="1" hangingPunct="1">
              <a:lnSpc>
                <a:spcPct val="80000"/>
              </a:lnSpc>
              <a:buFont typeface="Wingdings" panose="05000000000000000000" pitchFamily="2" charset="2"/>
              <a:buNone/>
              <a:defRPr/>
            </a:pPr>
            <a:r>
              <a:rPr lang="en-US" sz="2800" smtClean="0"/>
              <a:t>1. It can prepare programs without using the robot, so that the robot is available for other uses.</a:t>
            </a:r>
            <a:endParaRPr lang="en-US" sz="2800" smtClean="0"/>
          </a:p>
          <a:p>
            <a:pPr eaLnBrk="1" hangingPunct="1">
              <a:lnSpc>
                <a:spcPct val="80000"/>
              </a:lnSpc>
              <a:buFont typeface="Wingdings" panose="05000000000000000000" pitchFamily="2" charset="2"/>
              <a:buNone/>
              <a:defRPr/>
            </a:pPr>
            <a:endParaRPr lang="en-US" sz="2800" smtClean="0"/>
          </a:p>
          <a:p>
            <a:pPr eaLnBrk="1" hangingPunct="1">
              <a:lnSpc>
                <a:spcPct val="80000"/>
              </a:lnSpc>
              <a:buFont typeface="Wingdings" panose="05000000000000000000" pitchFamily="2" charset="2"/>
              <a:buNone/>
              <a:defRPr/>
            </a:pPr>
            <a:r>
              <a:rPr lang="en-US" sz="2800" smtClean="0"/>
              <a:t>2. Previously worked-out procedures and routines can be incorporated in the program. </a:t>
            </a:r>
            <a:endParaRPr lang="en-US" sz="2800" smtClean="0"/>
          </a:p>
          <a:p>
            <a:pPr eaLnBrk="1" hangingPunct="1">
              <a:lnSpc>
                <a:spcPct val="80000"/>
              </a:lnSpc>
              <a:buFont typeface="Wingdings" panose="05000000000000000000" pitchFamily="2" charset="2"/>
              <a:buNone/>
              <a:defRPr/>
            </a:pPr>
            <a:endParaRPr lang="en-US" sz="2800" smtClean="0"/>
          </a:p>
          <a:p>
            <a:pPr eaLnBrk="1" hangingPunct="1">
              <a:lnSpc>
                <a:spcPct val="80000"/>
              </a:lnSpc>
              <a:buFont typeface="Wingdings" panose="05000000000000000000" pitchFamily="2" charset="2"/>
              <a:buNone/>
              <a:defRPr/>
            </a:pPr>
            <a:r>
              <a:rPr lang="en-US" sz="2800" smtClean="0"/>
              <a:t>3. Layout and cycle time of the operations can be optimized in advance. </a:t>
            </a:r>
            <a:endParaRPr lang="en-US" sz="2800" smtClean="0"/>
          </a:p>
          <a:p>
            <a:pPr eaLnBrk="1" hangingPunct="1">
              <a:lnSpc>
                <a:spcPct val="80000"/>
              </a:lnSpc>
              <a:buFont typeface="Wingdings" panose="05000000000000000000" pitchFamily="2" charset="2"/>
              <a:buNone/>
              <a:defRPr/>
            </a:pPr>
            <a:endParaRPr lang="en-US" sz="2800" smtClean="0"/>
          </a:p>
          <a:p>
            <a:pPr eaLnBrk="1" hangingPunct="1">
              <a:lnSpc>
                <a:spcPct val="80000"/>
              </a:lnSpc>
              <a:defRPr/>
            </a:pPr>
            <a:endParaRPr lang="en-US" sz="28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1026"/>
          <p:cNvSpPr>
            <a:spLocks noGrp="1" noChangeArrowheads="1"/>
          </p:cNvSpPr>
          <p:nvPr>
            <p:ph type="body" idx="1"/>
          </p:nvPr>
        </p:nvSpPr>
        <p:spPr/>
        <p:txBody>
          <a:bodyPr/>
          <a:lstStyle/>
          <a:p>
            <a:pPr algn="just" eaLnBrk="1" hangingPunct="1">
              <a:lnSpc>
                <a:spcPct val="90000"/>
              </a:lnSpc>
              <a:buFont typeface="Wingdings" panose="05000000000000000000" pitchFamily="2" charset="2"/>
              <a:buNone/>
              <a:defRPr/>
            </a:pPr>
            <a:r>
              <a:rPr lang="en-US" sz="2800" dirty="0" smtClean="0"/>
              <a:t>4. Sensors can be used to interact with external environment, and appropriate action can be taken in response. </a:t>
            </a:r>
            <a:endParaRPr lang="en-US" sz="2800" dirty="0" smtClean="0"/>
          </a:p>
          <a:p>
            <a:pPr algn="just" eaLnBrk="1" hangingPunct="1">
              <a:lnSpc>
                <a:spcPct val="90000"/>
              </a:lnSpc>
              <a:buFont typeface="Wingdings" panose="05000000000000000000" pitchFamily="2" charset="2"/>
              <a:buNone/>
              <a:defRPr/>
            </a:pPr>
            <a:endParaRPr lang="en-US" sz="2800" dirty="0" smtClean="0"/>
          </a:p>
          <a:p>
            <a:pPr algn="just" eaLnBrk="1" hangingPunct="1">
              <a:lnSpc>
                <a:spcPct val="90000"/>
              </a:lnSpc>
              <a:buFont typeface="Wingdings" panose="05000000000000000000" pitchFamily="2" charset="2"/>
              <a:buNone/>
              <a:defRPr/>
            </a:pPr>
            <a:r>
              <a:rPr lang="en-US" sz="2800" dirty="0" smtClean="0"/>
              <a:t>5. Existing Computer Aided Design (CAD) and Computer Aided Manufacturing (CAM) information can be incorporated into the control functions through proper interfacing.</a:t>
            </a:r>
            <a:endParaRPr lang="en-US" sz="2800" dirty="0" smtClean="0"/>
          </a:p>
        </p:txBody>
      </p:sp>
      <p:sp>
        <p:nvSpPr>
          <p:cNvPr id="310275" name="Rectangle 1027"/>
          <p:cNvSpPr>
            <a:spLocks noGrp="1" noChangeArrowheads="1"/>
          </p:cNvSpPr>
          <p:nvPr>
            <p:ph type="title"/>
          </p:nvPr>
        </p:nvSpPr>
        <p:spPr>
          <a:xfrm>
            <a:off x="455613" y="273050"/>
            <a:ext cx="8226425" cy="1022350"/>
          </a:xfrm>
        </p:spPr>
        <p:txBody>
          <a:bodyPr/>
          <a:lstStyle/>
          <a:p>
            <a:pPr eaLnBrk="1" hangingPunct="1">
              <a:defRPr/>
            </a:pPr>
            <a:r>
              <a:rPr lang="en-US" sz="3200" b="1" smtClean="0">
                <a:solidFill>
                  <a:srgbClr val="00CC66"/>
                </a:solidFill>
              </a:rPr>
              <a:t>The advantages of offline programming</a:t>
            </a:r>
            <a:endParaRPr lang="en-US" sz="3200" b="1" smtClean="0">
              <a:solidFill>
                <a:srgbClr val="00CC66"/>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1026"/>
          <p:cNvSpPr>
            <a:spLocks noGrp="1" noChangeArrowheads="1"/>
          </p:cNvSpPr>
          <p:nvPr>
            <p:ph type="body" idx="1"/>
          </p:nvPr>
        </p:nvSpPr>
        <p:spPr/>
        <p:txBody>
          <a:bodyPr/>
          <a:lstStyle/>
          <a:p>
            <a:pPr algn="just" eaLnBrk="1" hangingPunct="1">
              <a:buFont typeface="Wingdings" panose="05000000000000000000" pitchFamily="2" charset="2"/>
              <a:buNone/>
              <a:defRPr/>
            </a:pPr>
            <a:r>
              <a:rPr lang="en-US" sz="2800" dirty="0" smtClean="0"/>
              <a:t>7. Robots can be used to manufacture individual units by calling on previously developed routines. It would be impractical to do this by guiding and attempting to match different paths.</a:t>
            </a:r>
            <a:endParaRPr lang="en-US" sz="2800" dirty="0" smtClean="0"/>
          </a:p>
          <a:p>
            <a:pPr algn="just" eaLnBrk="1" hangingPunct="1">
              <a:buFont typeface="Wingdings" panose="05000000000000000000" pitchFamily="2" charset="2"/>
              <a:buNone/>
              <a:defRPr/>
            </a:pPr>
            <a:endParaRPr lang="en-US" sz="2800" dirty="0" smtClean="0"/>
          </a:p>
          <a:p>
            <a:pPr algn="just" eaLnBrk="1" hangingPunct="1">
              <a:buFont typeface="Wingdings" panose="05000000000000000000" pitchFamily="2" charset="2"/>
              <a:buNone/>
              <a:defRPr/>
            </a:pPr>
            <a:r>
              <a:rPr lang="en-US" sz="2800" dirty="0" smtClean="0"/>
              <a:t>8. Programs can be run in advance to simulate the movements actually programmed without incurring the risk of damage. </a:t>
            </a:r>
            <a:endParaRPr lang="en-US" sz="2800" dirty="0" smtClean="0"/>
          </a:p>
        </p:txBody>
      </p:sp>
      <p:sp>
        <p:nvSpPr>
          <p:cNvPr id="311299" name="Rectangle 1027"/>
          <p:cNvSpPr>
            <a:spLocks noGrp="1" noChangeArrowheads="1"/>
          </p:cNvSpPr>
          <p:nvPr>
            <p:ph type="title"/>
          </p:nvPr>
        </p:nvSpPr>
        <p:spPr/>
        <p:txBody>
          <a:bodyPr/>
          <a:lstStyle/>
          <a:p>
            <a:pPr eaLnBrk="1" hangingPunct="1">
              <a:defRPr/>
            </a:pPr>
            <a:r>
              <a:rPr lang="en-US" sz="3200" b="1" smtClean="0">
                <a:solidFill>
                  <a:srgbClr val="00CC66"/>
                </a:solidFill>
              </a:rPr>
              <a:t>The advantages of offline programming</a:t>
            </a:r>
            <a:endParaRPr lang="en-US" sz="3200" smtClean="0">
              <a:solidFill>
                <a:srgbClr val="00CC66"/>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5613" y="273050"/>
            <a:ext cx="8226425" cy="946150"/>
          </a:xfrm>
        </p:spPr>
        <p:txBody>
          <a:bodyPr/>
          <a:lstStyle/>
          <a:p>
            <a:pPr eaLnBrk="1" hangingPunct="1"/>
            <a:r>
              <a:rPr lang="en-US" sz="3200" smtClean="0">
                <a:solidFill>
                  <a:srgbClr val="00CC66"/>
                </a:solidFill>
                <a:effectLst/>
              </a:rPr>
              <a:t>Limitations of programming languages</a:t>
            </a:r>
            <a:endParaRPr lang="en-US" sz="3200" smtClean="0">
              <a:solidFill>
                <a:srgbClr val="00CC66"/>
              </a:solidFill>
              <a:effectLst/>
            </a:endParaRPr>
          </a:p>
        </p:txBody>
      </p:sp>
      <p:sp>
        <p:nvSpPr>
          <p:cNvPr id="266243" name="Rectangle 3"/>
          <p:cNvSpPr>
            <a:spLocks noGrp="1" noChangeArrowheads="1"/>
          </p:cNvSpPr>
          <p:nvPr>
            <p:ph type="body" idx="1"/>
          </p:nvPr>
        </p:nvSpPr>
        <p:spPr>
          <a:xfrm>
            <a:off x="304800" y="1447800"/>
            <a:ext cx="8226425" cy="4268788"/>
          </a:xfrm>
        </p:spPr>
        <p:txBody>
          <a:bodyPr/>
          <a:lstStyle/>
          <a:p>
            <a:pPr algn="just" eaLnBrk="1" hangingPunct="1">
              <a:lnSpc>
                <a:spcPct val="90000"/>
              </a:lnSpc>
              <a:defRPr/>
            </a:pPr>
            <a:r>
              <a:rPr lang="en-US" sz="2800" dirty="0" smtClean="0">
                <a:effectLst/>
              </a:rPr>
              <a:t>Existing robot programming languages often have limited ability to use subroutines and do logic testing</a:t>
            </a:r>
            <a:endParaRPr lang="en-US" sz="2800" dirty="0" smtClean="0">
              <a:effectLst/>
            </a:endParaRPr>
          </a:p>
          <a:p>
            <a:pPr algn="just" eaLnBrk="1" hangingPunct="1">
              <a:lnSpc>
                <a:spcPct val="90000"/>
              </a:lnSpc>
              <a:defRPr/>
            </a:pPr>
            <a:r>
              <a:rPr lang="en-US" sz="2800" dirty="0" smtClean="0">
                <a:effectLst/>
              </a:rPr>
              <a:t>Some of the early generation controllers lack the memory capacity to hold such large programs.</a:t>
            </a:r>
            <a:endParaRPr lang="en-US" sz="2800" dirty="0" smtClean="0">
              <a:effectLst/>
            </a:endParaRPr>
          </a:p>
          <a:p>
            <a:pPr algn="just" eaLnBrk="1" hangingPunct="1">
              <a:lnSpc>
                <a:spcPct val="90000"/>
              </a:lnSpc>
              <a:defRPr/>
            </a:pPr>
            <a:r>
              <a:rPr lang="en-US" sz="2800" dirty="0" smtClean="0">
                <a:effectLst/>
              </a:rPr>
              <a:t>Languages are difficult to learn.</a:t>
            </a:r>
            <a:endParaRPr lang="en-US" sz="2800" dirty="0" smtClean="0">
              <a:effectLst/>
            </a:endParaRPr>
          </a:p>
          <a:p>
            <a:pPr algn="just" eaLnBrk="1" hangingPunct="1">
              <a:lnSpc>
                <a:spcPct val="90000"/>
              </a:lnSpc>
              <a:defRPr/>
            </a:pPr>
            <a:r>
              <a:rPr lang="en-US" sz="2800" dirty="0" smtClean="0">
                <a:effectLst/>
              </a:rPr>
              <a:t>Languages change radically over time. Probably the biggest problem with robot programming languages is that Robot manufacturers constantly obsolete their existing languages when they introduce new generations of robot controllers.</a:t>
            </a:r>
            <a:endParaRPr lang="en-US" sz="2800" dirty="0" smtClean="0">
              <a:effectLst/>
            </a:endParaRPr>
          </a:p>
          <a:p>
            <a:pPr algn="just" eaLnBrk="1" hangingPunct="1">
              <a:lnSpc>
                <a:spcPct val="90000"/>
              </a:lnSpc>
              <a:defRPr/>
            </a:pPr>
            <a:endParaRPr lang="en-US" sz="2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0"/>
            <a:ext cx="8229600" cy="838200"/>
          </a:xfrm>
        </p:spPr>
        <p:txBody>
          <a:bodyPr>
            <a:normAutofit/>
          </a:bodyPr>
          <a:lstStyle/>
          <a:p>
            <a:pPr eaLnBrk="1" hangingPunct="1">
              <a:defRPr/>
            </a:pPr>
            <a:r>
              <a:rPr lang="en-US" sz="3200" b="1" dirty="0" smtClean="0">
                <a:solidFill>
                  <a:srgbClr val="00CC66"/>
                </a:solidFill>
              </a:rPr>
              <a:t>Robot Programming</a:t>
            </a:r>
            <a:endParaRPr lang="en-US" sz="3200" b="1" dirty="0" smtClean="0">
              <a:solidFill>
                <a:srgbClr val="00CC66"/>
              </a:solidFill>
            </a:endParaRPr>
          </a:p>
        </p:txBody>
      </p:sp>
      <p:sp>
        <p:nvSpPr>
          <p:cNvPr id="22531" name="Rectangle 3"/>
          <p:cNvSpPr>
            <a:spLocks noGrp="1" noChangeArrowheads="1"/>
          </p:cNvSpPr>
          <p:nvPr>
            <p:ph type="body" idx="1"/>
          </p:nvPr>
        </p:nvSpPr>
        <p:spPr>
          <a:xfrm>
            <a:off x="457200" y="1219200"/>
            <a:ext cx="8229600" cy="4906963"/>
          </a:xfrm>
        </p:spPr>
        <p:txBody>
          <a:bodyPr/>
          <a:lstStyle/>
          <a:p>
            <a:pPr algn="just" eaLnBrk="1" hangingPunct="1">
              <a:lnSpc>
                <a:spcPct val="90000"/>
              </a:lnSpc>
              <a:defRPr/>
            </a:pPr>
            <a:r>
              <a:rPr lang="en-US" sz="2800" dirty="0" smtClean="0"/>
              <a:t>The development of robot programming concepts is almost as old as the development of robot manipulators itself.</a:t>
            </a:r>
            <a:endParaRPr lang="en-US" sz="2800" dirty="0" smtClean="0"/>
          </a:p>
          <a:p>
            <a:pPr algn="just" eaLnBrk="1" hangingPunct="1">
              <a:lnSpc>
                <a:spcPct val="90000"/>
              </a:lnSpc>
              <a:defRPr/>
            </a:pPr>
            <a:r>
              <a:rPr lang="en-US" sz="2800" dirty="0" smtClean="0"/>
              <a:t>A characteristic feature of robot programming is that usually it is dealing with two different worlds, as shown in figure, </a:t>
            </a:r>
            <a:endParaRPr lang="en-US" sz="2800" dirty="0" smtClean="0"/>
          </a:p>
          <a:p>
            <a:pPr algn="just" eaLnBrk="1" hangingPunct="1">
              <a:lnSpc>
                <a:spcPct val="90000"/>
              </a:lnSpc>
              <a:buFont typeface="Wingdings" panose="05000000000000000000" pitchFamily="2" charset="2"/>
              <a:buNone/>
              <a:defRPr/>
            </a:pPr>
            <a:r>
              <a:rPr lang="en-US" sz="2800" dirty="0" smtClean="0"/>
              <a:t>1)	   The real physical world to be manipulated.</a:t>
            </a:r>
            <a:endParaRPr lang="en-US" sz="2800" dirty="0" smtClean="0"/>
          </a:p>
          <a:p>
            <a:pPr algn="just" eaLnBrk="1" hangingPunct="1">
              <a:lnSpc>
                <a:spcPct val="90000"/>
              </a:lnSpc>
              <a:buFontTx/>
              <a:buNone/>
              <a:defRPr/>
            </a:pPr>
            <a:r>
              <a:rPr lang="en-US" sz="2800" dirty="0" smtClean="0"/>
              <a:t>2) Abstract models representing this world in a functional or descriptive manner by programs and data.  </a:t>
            </a:r>
            <a:endParaRPr lang="en-US"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en-US" sz="4000" smtClean="0">
                <a:solidFill>
                  <a:srgbClr val="00CC66"/>
                </a:solidFill>
              </a:rPr>
              <a:t>General robot programming paradigm </a:t>
            </a:r>
            <a:endParaRPr lang="en-US" sz="4000" smtClean="0">
              <a:solidFill>
                <a:srgbClr val="00CC66"/>
              </a:solidFill>
            </a:endParaRPr>
          </a:p>
        </p:txBody>
      </p:sp>
      <p:pic>
        <p:nvPicPr>
          <p:cNvPr id="6147" name="Picture 4"/>
          <p:cNvPicPr>
            <a:picLocks noGrp="1" noChangeAspect="1" noChangeArrowheads="1"/>
          </p:cNvPicPr>
          <p:nvPr>
            <p:ph type="body" idx="1"/>
          </p:nvPr>
        </p:nvPicPr>
        <p:blipFill>
          <a:blip r:embed="rId1"/>
          <a:srcRect/>
          <a:stretch>
            <a:fillRect/>
          </a:stretch>
        </p:blipFill>
        <p:spPr>
          <a:xfrm>
            <a:off x="685800" y="1752600"/>
            <a:ext cx="7620000" cy="4445000"/>
          </a:xfr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US" sz="3200" b="1" smtClean="0">
                <a:solidFill>
                  <a:srgbClr val="00CC66"/>
                </a:solidFill>
              </a:rPr>
              <a:t>Methods of Training Robots</a:t>
            </a:r>
            <a:r>
              <a:rPr lang="en-US" b="1" smtClean="0">
                <a:solidFill>
                  <a:srgbClr val="00CC66"/>
                </a:solidFill>
              </a:rPr>
              <a:t> </a:t>
            </a:r>
            <a:endParaRPr lang="en-US" b="1" smtClean="0">
              <a:solidFill>
                <a:srgbClr val="00CC66"/>
              </a:solidFill>
            </a:endParaRPr>
          </a:p>
        </p:txBody>
      </p:sp>
      <p:sp>
        <p:nvSpPr>
          <p:cNvPr id="23555" name="Rectangle 3"/>
          <p:cNvSpPr>
            <a:spLocks noGrp="1" noChangeArrowheads="1"/>
          </p:cNvSpPr>
          <p:nvPr>
            <p:ph type="body" idx="1"/>
          </p:nvPr>
        </p:nvSpPr>
        <p:spPr>
          <a:xfrm>
            <a:off x="455613" y="1371600"/>
            <a:ext cx="8226425" cy="5181600"/>
          </a:xfrm>
        </p:spPr>
        <p:txBody>
          <a:bodyPr/>
          <a:lstStyle/>
          <a:p>
            <a:pPr marL="660400" indent="-660400" eaLnBrk="1" hangingPunct="1">
              <a:lnSpc>
                <a:spcPct val="80000"/>
              </a:lnSpc>
              <a:buFont typeface="Wingdings" panose="05000000000000000000" pitchFamily="2" charset="2"/>
              <a:buNone/>
              <a:defRPr/>
            </a:pPr>
            <a:r>
              <a:rPr lang="en-US" sz="2800" smtClean="0"/>
              <a:t>1. Lead through programming used for servo-controlled robots</a:t>
            </a:r>
            <a:endParaRPr lang="en-US" sz="2800" smtClean="0"/>
          </a:p>
          <a:p>
            <a:pPr marL="660400" indent="-660400" eaLnBrk="1" hangingPunct="1">
              <a:lnSpc>
                <a:spcPct val="80000"/>
              </a:lnSpc>
              <a:buFont typeface="Wingdings" panose="05000000000000000000" pitchFamily="2" charset="2"/>
              <a:buNone/>
              <a:defRPr/>
            </a:pPr>
            <a:r>
              <a:rPr lang="en-US" sz="2800" smtClean="0"/>
              <a:t>	Teach-by-guiding </a:t>
            </a:r>
            <a:endParaRPr lang="en-US" sz="2800" smtClean="0"/>
          </a:p>
          <a:p>
            <a:pPr marL="660400" indent="-660400" eaLnBrk="1" hangingPunct="1">
              <a:lnSpc>
                <a:spcPct val="80000"/>
              </a:lnSpc>
              <a:buFont typeface="Wingdings" panose="05000000000000000000" pitchFamily="2" charset="2"/>
              <a:buNone/>
              <a:defRPr/>
            </a:pPr>
            <a:r>
              <a:rPr lang="en-US" sz="2800" smtClean="0"/>
              <a:t>	Teach by teach- box methods</a:t>
            </a:r>
            <a:endParaRPr lang="en-US" sz="2800" smtClean="0"/>
          </a:p>
          <a:p>
            <a:pPr marL="660400" indent="-660400" eaLnBrk="1" hangingPunct="1">
              <a:lnSpc>
                <a:spcPct val="80000"/>
              </a:lnSpc>
              <a:buFont typeface="Wingdings" panose="05000000000000000000" pitchFamily="2" charset="2"/>
              <a:buNone/>
              <a:defRPr/>
            </a:pPr>
            <a:r>
              <a:rPr lang="en-US" sz="2800" smtClean="0"/>
              <a:t>	a. Point-to-point </a:t>
            </a:r>
            <a:endParaRPr lang="en-US" sz="2800" smtClean="0"/>
          </a:p>
          <a:p>
            <a:pPr marL="660400" indent="-660400" eaLnBrk="1" hangingPunct="1">
              <a:lnSpc>
                <a:spcPct val="80000"/>
              </a:lnSpc>
              <a:buFont typeface="Wingdings" panose="05000000000000000000" pitchFamily="2" charset="2"/>
              <a:buNone/>
              <a:defRPr/>
            </a:pPr>
            <a:r>
              <a:rPr lang="en-US" sz="2800" smtClean="0"/>
              <a:t>		- Move robot to each point in task and record it.</a:t>
            </a:r>
            <a:endParaRPr lang="en-US" sz="2800" smtClean="0"/>
          </a:p>
          <a:p>
            <a:pPr marL="660400" indent="-660400" eaLnBrk="1" hangingPunct="1">
              <a:lnSpc>
                <a:spcPct val="80000"/>
              </a:lnSpc>
              <a:buFont typeface="Wingdings" panose="05000000000000000000" pitchFamily="2" charset="2"/>
              <a:buNone/>
              <a:defRPr/>
            </a:pPr>
            <a:r>
              <a:rPr lang="en-US" sz="2800" smtClean="0"/>
              <a:t>	b. Continuous-path </a:t>
            </a:r>
            <a:endParaRPr lang="en-US" sz="2800" smtClean="0"/>
          </a:p>
          <a:p>
            <a:pPr marL="660400" indent="-660400" eaLnBrk="1" hangingPunct="1">
              <a:lnSpc>
                <a:spcPct val="80000"/>
              </a:lnSpc>
              <a:buFont typeface="Wingdings" panose="05000000000000000000" pitchFamily="2" charset="2"/>
              <a:buNone/>
              <a:defRPr/>
            </a:pPr>
            <a:r>
              <a:rPr lang="en-US" sz="2800" smtClean="0"/>
              <a:t>		- Move robot through entire task at normal speed 	while the robot records its position many times a 	second.</a:t>
            </a:r>
            <a:endParaRPr lang="en-US" sz="28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p:txBody>
          <a:bodyPr/>
          <a:lstStyle/>
          <a:p>
            <a:pPr eaLnBrk="1" hangingPunct="1">
              <a:buFont typeface="Wingdings" panose="05000000000000000000" pitchFamily="2" charset="2"/>
              <a:buNone/>
              <a:defRPr/>
            </a:pPr>
            <a:r>
              <a:rPr lang="en-US" sz="2800" smtClean="0"/>
              <a:t>3. Off-line programming used for servo-controlled robots</a:t>
            </a:r>
            <a:endParaRPr lang="en-US" sz="2800" smtClean="0"/>
          </a:p>
          <a:p>
            <a:pPr eaLnBrk="1" hangingPunct="1">
              <a:buFont typeface="Wingdings" panose="05000000000000000000" pitchFamily="2" charset="2"/>
              <a:buNone/>
              <a:defRPr/>
            </a:pPr>
            <a:r>
              <a:rPr lang="en-US" sz="2800" smtClean="0"/>
              <a:t>	a. Transfer from another robot that already knows how to do task.</a:t>
            </a:r>
            <a:br>
              <a:rPr lang="en-US" sz="2800" smtClean="0"/>
            </a:br>
            <a:r>
              <a:rPr lang="en-US" sz="2800" smtClean="0"/>
              <a:t>b. operators write the task programs with step-by-step procedure in some programming language</a:t>
            </a:r>
            <a:endParaRPr lang="en-US" sz="2800" smtClean="0"/>
          </a:p>
          <a:p>
            <a:pPr eaLnBrk="1" hangingPunct="1">
              <a:buFont typeface="Wingdings" panose="05000000000000000000" pitchFamily="2" charset="2"/>
              <a:buNone/>
              <a:defRPr/>
            </a:pPr>
            <a:r>
              <a:rPr lang="en-US" sz="2800" smtClean="0"/>
              <a:t> </a:t>
            </a:r>
            <a:endParaRPr lang="en-US" sz="2800" smtClean="0"/>
          </a:p>
          <a:p>
            <a:pPr eaLnBrk="1" hangingPunct="1">
              <a:buFont typeface="Wingdings" panose="05000000000000000000" pitchFamily="2" charset="2"/>
              <a:buNone/>
              <a:defRPr/>
            </a:pPr>
            <a:r>
              <a:rPr lang="en-US" sz="2800" smtClean="0"/>
              <a:t>4. Robot Simulation</a:t>
            </a:r>
            <a:endParaRPr lang="en-US" sz="2800" smtClean="0"/>
          </a:p>
          <a:p>
            <a:pPr eaLnBrk="1" hangingPunct="1">
              <a:defRPr/>
            </a:pPr>
            <a:endParaRPr lang="en-US" sz="2800" smtClean="0"/>
          </a:p>
        </p:txBody>
      </p:sp>
      <p:sp>
        <p:nvSpPr>
          <p:cNvPr id="24580" name="Rectangle 4"/>
          <p:cNvSpPr>
            <a:spLocks noGrp="1" noChangeArrowheads="1"/>
          </p:cNvSpPr>
          <p:nvPr>
            <p:ph type="title"/>
          </p:nvPr>
        </p:nvSpPr>
        <p:spPr/>
        <p:txBody>
          <a:bodyPr/>
          <a:lstStyle/>
          <a:p>
            <a:pPr eaLnBrk="1" hangingPunct="1">
              <a:defRPr/>
            </a:pPr>
            <a:r>
              <a:rPr lang="en-US" sz="3200" b="1" smtClean="0">
                <a:solidFill>
                  <a:srgbClr val="00CC66"/>
                </a:solidFill>
              </a:rPr>
              <a:t>Methods of Training Robots</a:t>
            </a:r>
            <a:r>
              <a:rPr lang="en-US" sz="3200" smtClean="0">
                <a:solidFill>
                  <a:srgbClr val="00CC66"/>
                </a:solidFill>
              </a:rPr>
              <a:t> </a:t>
            </a:r>
            <a:endParaRPr lang="en-US" sz="3200" smtClean="0">
              <a:solidFill>
                <a:srgbClr val="00CC66"/>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pPr algn="just"/>
            <a:r>
              <a:rPr lang="en-US" dirty="0" smtClean="0"/>
              <a:t>There are various methods which robots can be programmed to perform a given work cycle. We divide this programming method into four categories. </a:t>
            </a:r>
            <a:endParaRPr lang="en-US" dirty="0" smtClean="0"/>
          </a:p>
          <a:p>
            <a:r>
              <a:rPr lang="en-US" dirty="0" smtClean="0"/>
              <a:t>1. Manual method </a:t>
            </a:r>
            <a:endParaRPr lang="en-US" dirty="0" smtClean="0"/>
          </a:p>
          <a:p>
            <a:r>
              <a:rPr lang="en-US" dirty="0" smtClean="0"/>
              <a:t>2. Walkthrough method </a:t>
            </a:r>
            <a:endParaRPr lang="en-US" dirty="0" smtClean="0"/>
          </a:p>
          <a:p>
            <a:r>
              <a:rPr lang="en-US" dirty="0" smtClean="0"/>
              <a:t>3. Lead through method </a:t>
            </a:r>
            <a:endParaRPr lang="en-US" dirty="0" smtClean="0"/>
          </a:p>
          <a:p>
            <a:pPr algn="just"/>
            <a:r>
              <a:rPr lang="en-US" dirty="0" smtClean="0"/>
              <a:t>4. Off-line programming</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Manual method</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This method is not really programming in the conventional sense of the world. It is more like setting up a machine rather than programming. It is the procedure used for the simpler robots and involves setting mechanical stops, cams, switches or relays in the robots control unit. For these low technology robots used for short work cycles (e.g., pick and place operations), the manual programming method is adequate.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dirty="0" smtClean="0"/>
              <a:t>Walkthrough method</a:t>
            </a:r>
            <a:endParaRPr lang="en-US" dirty="0"/>
          </a:p>
        </p:txBody>
      </p:sp>
      <p:sp>
        <p:nvSpPr>
          <p:cNvPr id="3" name="Content Placeholder 2"/>
          <p:cNvSpPr>
            <a:spLocks noGrp="1"/>
          </p:cNvSpPr>
          <p:nvPr>
            <p:ph idx="1"/>
          </p:nvPr>
        </p:nvSpPr>
        <p:spPr>
          <a:xfrm>
            <a:off x="228600" y="990600"/>
            <a:ext cx="8610600" cy="5562600"/>
          </a:xfrm>
        </p:spPr>
        <p:txBody>
          <a:bodyPr>
            <a:normAutofit fontScale="92500" lnSpcReduction="10000"/>
          </a:bodyPr>
          <a:lstStyle/>
          <a:p>
            <a:pPr algn="just"/>
            <a:r>
              <a:rPr lang="en-US" dirty="0" smtClean="0"/>
              <a:t>In this method the programmer manually moves the robots arm and hand through the motion sequence of the work cycle. </a:t>
            </a:r>
            <a:endParaRPr lang="en-US" dirty="0" smtClean="0"/>
          </a:p>
          <a:p>
            <a:pPr algn="just"/>
            <a:r>
              <a:rPr lang="en-US" dirty="0" smtClean="0"/>
              <a:t>Each movement is recorded into memory for subsequent playback during production. The speed with which the movements are performed can usually be controlled independently so that the programmer does not have to worry about the cycle time during the walk through. The main concern is getting the position sequence correct. The walk through method would be appropriate for spray painting and arc welding.</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9105</Words>
  <Application>WPS Presentation</Application>
  <PresentationFormat>On-screen Show (4:3)</PresentationFormat>
  <Paragraphs>196</Paragraphs>
  <Slides>28</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28</vt:i4>
      </vt:variant>
    </vt:vector>
  </HeadingPairs>
  <TitlesOfParts>
    <vt:vector size="36" baseType="lpstr">
      <vt:lpstr>Arial</vt:lpstr>
      <vt:lpstr>SimSun</vt:lpstr>
      <vt:lpstr>Wingdings</vt:lpstr>
      <vt:lpstr>Book Antiqua</vt:lpstr>
      <vt:lpstr>Calibri</vt:lpstr>
      <vt:lpstr>Microsoft YaHei</vt:lpstr>
      <vt:lpstr>Arial Unicode MS</vt:lpstr>
      <vt:lpstr>Office Theme</vt:lpstr>
      <vt:lpstr>PowerPoint 演示文稿</vt:lpstr>
      <vt:lpstr>PowerPoint 演示文稿</vt:lpstr>
      <vt:lpstr>Robot Programming</vt:lpstr>
      <vt:lpstr>General robot programming paradigm </vt:lpstr>
      <vt:lpstr>Methods of Training Robots </vt:lpstr>
      <vt:lpstr>Methods of Training Robots </vt:lpstr>
      <vt:lpstr>PowerPoint 演示文稿</vt:lpstr>
      <vt:lpstr>Manual method</vt:lpstr>
      <vt:lpstr>Walkthrough method</vt:lpstr>
      <vt:lpstr>Lead through method</vt:lpstr>
      <vt:lpstr>Teach by guiding</vt:lpstr>
      <vt:lpstr>Teach by guiding</vt:lpstr>
      <vt:lpstr>Teach by guiding </vt:lpstr>
      <vt:lpstr>Teach by guiding</vt:lpstr>
      <vt:lpstr>Teach by guiding</vt:lpstr>
      <vt:lpstr>Teaching by teach - box method (Teaching and pendant control)</vt:lpstr>
      <vt:lpstr>Teaching by teach - box method (Teaching and pendant control)</vt:lpstr>
      <vt:lpstr>Teaching by teach - box method (Teaching and pendant control)</vt:lpstr>
      <vt:lpstr>Teaching by teach - box method (Teaching and pendant control)</vt:lpstr>
      <vt:lpstr>Advantages and Disadvantages</vt:lpstr>
      <vt:lpstr>PowerPoint 演示文稿</vt:lpstr>
      <vt:lpstr>On-Line/Lead -Through programming</vt:lpstr>
      <vt:lpstr>Off- line programming</vt:lpstr>
      <vt:lpstr>PowerPoint 演示文稿</vt:lpstr>
      <vt:lpstr>The advantages of offline programming</vt:lpstr>
      <vt:lpstr>The advantages of offline programming</vt:lpstr>
      <vt:lpstr>The advantages of offline programming</vt:lpstr>
      <vt:lpstr>Limitations of programming languages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my pc</cp:lastModifiedBy>
  <cp:revision>9</cp:revision>
  <dcterms:created xsi:type="dcterms:W3CDTF">2020-09-19T12:28:00Z</dcterms:created>
  <dcterms:modified xsi:type="dcterms:W3CDTF">2024-05-29T19:10:12Z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5B62E388C1614BF5AEB1A74A6973870E_12</vt:lpwstr>
  </property>
  <property fmtid="{D5CDD505-2E9C-101B-9397-08002B2CF9AE}" pid="3" name="KSOProductBuildVer">
    <vt:lpwstr>1033-12.2.0.16909</vt:lpwstr>
  </property>
</Properties>
</file>