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3" r:id="rId3"/>
    <p:sldId id="257" r:id="rId4"/>
    <p:sldId id="258" r:id="rId5"/>
    <p:sldId id="262" r:id="rId6"/>
    <p:sldId id="263" r:id="rId7"/>
    <p:sldId id="264" r:id="rId8"/>
    <p:sldId id="259" r:id="rId9"/>
    <p:sldId id="267" r:id="rId10"/>
    <p:sldId id="268" r:id="rId11"/>
    <p:sldId id="260" r:id="rId12"/>
    <p:sldId id="274" r:id="rId13"/>
    <p:sldId id="273" r:id="rId14"/>
    <p:sldId id="275" r:id="rId15"/>
    <p:sldId id="276" r:id="rId16"/>
    <p:sldId id="277" r:id="rId17"/>
    <p:sldId id="278" r:id="rId18"/>
    <p:sldId id="261" r:id="rId19"/>
    <p:sldId id="265" r:id="rId20"/>
    <p:sldId id="266" r:id="rId21"/>
    <p:sldId id="269" r:id="rId22"/>
    <p:sldId id="270" r:id="rId23"/>
    <p:sldId id="271" r:id="rId24"/>
    <p:sldId id="27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3D5DC-CF0D-47C1-BEC7-EA88C6D402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D13D5DC-CF0D-47C1-BEC7-EA88C6D402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D13D5DC-CF0D-47C1-BEC7-EA88C6D402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Sp="0">
  <p:cSld name="1_Title Slide">
    <p:spTree>
      <p:nvGrpSpPr>
        <p:cNvPr id="1" name=""/>
        <p:cNvGrpSpPr/>
        <p:nvPr/>
      </p:nvGrpSpPr>
      <p:grpSpPr>
        <a:xfrm>
          <a:off x="0" y="0"/>
          <a:ext cx="0" cy="0"/>
          <a:chOff x="0" y="0"/>
          <a:chExt cx="0" cy="0"/>
        </a:xfrm>
      </p:grpSpPr>
      <p:sp>
        <p:nvSpPr>
          <p:cNvPr id="2" name="Freeform 1026"/>
          <p:cNvSpPr/>
          <p:nvPr/>
        </p:nvSpPr>
        <p:spPr bwMode="hidden">
          <a:xfrm>
            <a:off x="3175" y="4797425"/>
            <a:ext cx="3417888" cy="2097088"/>
          </a:xfrm>
          <a:custGeom>
            <a:avLst/>
            <a:gdLst>
              <a:gd name="T0" fmla="*/ 2147483647 w 2153"/>
              <a:gd name="T1" fmla="*/ 2147483647 h 1321"/>
              <a:gd name="T2" fmla="*/ 2147483647 w 2153"/>
              <a:gd name="T3" fmla="*/ 2147483647 h 1321"/>
              <a:gd name="T4" fmla="*/ 2147483647 w 2153"/>
              <a:gd name="T5" fmla="*/ 0 h 1321"/>
              <a:gd name="T6" fmla="*/ 2147483647 w 2153"/>
              <a:gd name="T7" fmla="*/ 2147483647 h 1321"/>
              <a:gd name="T8" fmla="*/ 2147483647 w 2153"/>
              <a:gd name="T9" fmla="*/ 2147483647 h 1321"/>
              <a:gd name="T10" fmla="*/ 2147483647 w 2153"/>
              <a:gd name="T11" fmla="*/ 2147483647 h 1321"/>
              <a:gd name="T12" fmla="*/ 2147483647 w 2153"/>
              <a:gd name="T13" fmla="*/ 2147483647 h 1321"/>
              <a:gd name="T14" fmla="*/ 2147483647 w 2153"/>
              <a:gd name="T15" fmla="*/ 2147483647 h 1321"/>
              <a:gd name="T16" fmla="*/ 2147483647 w 2153"/>
              <a:gd name="T17" fmla="*/ 2147483647 h 1321"/>
              <a:gd name="T18" fmla="*/ 2147483647 w 2153"/>
              <a:gd name="T19" fmla="*/ 2147483647 h 1321"/>
              <a:gd name="T20" fmla="*/ 2147483647 w 2153"/>
              <a:gd name="T21" fmla="*/ 2147483647 h 1321"/>
              <a:gd name="T22" fmla="*/ 2147483647 w 2153"/>
              <a:gd name="T23" fmla="*/ 2147483647 h 1321"/>
              <a:gd name="T24" fmla="*/ 2147483647 w 2153"/>
              <a:gd name="T25" fmla="*/ 2147483647 h 1321"/>
              <a:gd name="T26" fmla="*/ 2147483647 w 2153"/>
              <a:gd name="T27" fmla="*/ 2147483647 h 1321"/>
              <a:gd name="T28" fmla="*/ 2147483647 w 2153"/>
              <a:gd name="T29" fmla="*/ 2147483647 h 1321"/>
              <a:gd name="T30" fmla="*/ 0 w 2153"/>
              <a:gd name="T31" fmla="*/ 2147483647 h 1321"/>
              <a:gd name="T32" fmla="*/ 2147483647 w 2153"/>
              <a:gd name="T33" fmla="*/ 2147483647 h 1321"/>
              <a:gd name="T34" fmla="*/ 2147483647 w 2153"/>
              <a:gd name="T35" fmla="*/ 2147483647 h 1321"/>
              <a:gd name="T36" fmla="*/ 2147483647 w 2153"/>
              <a:gd name="T37" fmla="*/ 2147483647 h 1321"/>
              <a:gd name="T38" fmla="*/ 2147483647 w 2153"/>
              <a:gd name="T39" fmla="*/ 2147483647 h 1321"/>
              <a:gd name="T40" fmla="*/ 2147483647 w 2153"/>
              <a:gd name="T41" fmla="*/ 2147483647 h 1321"/>
              <a:gd name="T42" fmla="*/ 2147483647 w 2153"/>
              <a:gd name="T43" fmla="*/ 2147483647 h 1321"/>
              <a:gd name="T44" fmla="*/ 2147483647 w 2153"/>
              <a:gd name="T45" fmla="*/ 2147483647 h 1321"/>
              <a:gd name="T46" fmla="*/ 2147483647 w 2153"/>
              <a:gd name="T47" fmla="*/ 2147483647 h 1321"/>
              <a:gd name="T48" fmla="*/ 2147483647 w 2153"/>
              <a:gd name="T49" fmla="*/ 2147483647 h 1321"/>
              <a:gd name="T50" fmla="*/ 2147483647 w 2153"/>
              <a:gd name="T51" fmla="*/ 2147483647 h 1321"/>
              <a:gd name="T52" fmla="*/ 2147483647 w 2153"/>
              <a:gd name="T53" fmla="*/ 2147483647 h 1321"/>
              <a:gd name="T54" fmla="*/ 2147483647 w 2153"/>
              <a:gd name="T55" fmla="*/ 2147483647 h 1321"/>
              <a:gd name="T56" fmla="*/ 2147483647 w 2153"/>
              <a:gd name="T57" fmla="*/ 2147483647 h 1321"/>
              <a:gd name="T58" fmla="*/ 2147483647 w 2153"/>
              <a:gd name="T59" fmla="*/ 2147483647 h 1321"/>
              <a:gd name="T60" fmla="*/ 2147483647 w 2153"/>
              <a:gd name="T61" fmla="*/ 2147483647 h 132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195"/>
            </a:schemeClr>
          </a:solidFill>
          <a:ln w="9525">
            <a:noFill/>
            <a:round/>
          </a:ln>
        </p:spPr>
        <p:txBody>
          <a:bodyPr wrap="none" anchor="ctr"/>
          <a:lstStyle/>
          <a:p>
            <a:pPr>
              <a:defRPr/>
            </a:pPr>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D13D5DC-CF0D-47C1-BEC7-EA88C6D402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9D13D5DC-CF0D-47C1-BEC7-EA88C6D402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9D13D5DC-CF0D-47C1-BEC7-EA88C6D4021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9D13D5DC-CF0D-47C1-BEC7-EA88C6D4021B}"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3D5DC-CF0D-47C1-BEC7-EA88C6D4021B}"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3D5DC-CF0D-47C1-BEC7-EA88C6D4021B}"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D13D5DC-CF0D-47C1-BEC7-EA88C6D4021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D13D5DC-CF0D-47C1-BEC7-EA88C6D4021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1CE6D-F4BF-4EC3-95E6-6F4BD2482DC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3D5DC-CF0D-47C1-BEC7-EA88C6D4021B}"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1CE6D-F4BF-4EC3-95E6-6F4BD2482DC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500063" y="2071688"/>
            <a:ext cx="8643937" cy="368300"/>
          </a:xfrm>
          <a:prstGeom prst="rect">
            <a:avLst/>
          </a:prstGeom>
          <a:noFill/>
          <a:ln w="9525">
            <a:noFill/>
            <a:miter lim="800000"/>
          </a:ln>
        </p:spPr>
        <p:txBody>
          <a:bodyPr>
            <a:spAutoFit/>
          </a:bodyPr>
          <a:lstStyle/>
          <a:p>
            <a:pPr algn="ctr"/>
            <a:r>
              <a:rPr lang="en-US" sz="1800" b="1">
                <a:solidFill>
                  <a:srgbClr val="00B050"/>
                </a:solidFill>
                <a:latin typeface="Book Antiqua" panose="02040602050305030304" pitchFamily="18" charset="0"/>
              </a:rPr>
              <a:t>SUBJECT :MR3691  ROBOTICS   </a:t>
            </a:r>
            <a:endParaRPr lang="en-US" sz="1800"/>
          </a:p>
        </p:txBody>
      </p:sp>
      <p:pic>
        <p:nvPicPr>
          <p:cNvPr id="16387" name="Picture 1"/>
          <p:cNvPicPr>
            <a:picLocks noChangeAspect="1" noChangeArrowheads="1"/>
          </p:cNvPicPr>
          <p:nvPr/>
        </p:nvPicPr>
        <p:blipFill>
          <a:blip r:embed="rId1"/>
          <a:srcRect/>
          <a:stretch>
            <a:fillRect/>
          </a:stretch>
        </p:blipFill>
        <p:spPr bwMode="auto">
          <a:xfrm>
            <a:off x="7858125" y="285750"/>
            <a:ext cx="612775" cy="827088"/>
          </a:xfrm>
          <a:prstGeom prst="rect">
            <a:avLst/>
          </a:prstGeom>
          <a:noFill/>
          <a:ln w="9525">
            <a:noFill/>
            <a:miter lim="800000"/>
            <a:headEnd/>
            <a:tailEnd/>
          </a:ln>
        </p:spPr>
      </p:pic>
      <p:pic>
        <p:nvPicPr>
          <p:cNvPr id="16388" name="Picture 5"/>
          <p:cNvPicPr>
            <a:picLocks noChangeAspect="1" noChangeArrowheads="1"/>
          </p:cNvPicPr>
          <p:nvPr/>
        </p:nvPicPr>
        <p:blipFill>
          <a:blip r:embed="rId2"/>
          <a:srcRect/>
          <a:stretch>
            <a:fillRect/>
          </a:stretch>
        </p:blipFill>
        <p:spPr bwMode="auto">
          <a:xfrm>
            <a:off x="500063" y="285750"/>
            <a:ext cx="882650" cy="738188"/>
          </a:xfrm>
          <a:prstGeom prst="rect">
            <a:avLst/>
          </a:prstGeom>
          <a:noFill/>
          <a:ln w="9525">
            <a:noFill/>
            <a:miter lim="800000"/>
            <a:headEnd/>
            <a:tailEnd/>
          </a:ln>
        </p:spPr>
      </p:pic>
      <p:sp>
        <p:nvSpPr>
          <p:cNvPr id="16389" name="Rectangle 3"/>
          <p:cNvSpPr>
            <a:spLocks noChangeArrowheads="1"/>
          </p:cNvSpPr>
          <p:nvPr/>
        </p:nvSpPr>
        <p:spPr bwMode="auto">
          <a:xfrm>
            <a:off x="0" y="0"/>
            <a:ext cx="9144000" cy="457200"/>
          </a:xfrm>
          <a:prstGeom prst="rect">
            <a:avLst/>
          </a:prstGeom>
          <a:noFill/>
          <a:ln w="9525">
            <a:noFill/>
            <a:miter lim="800000"/>
          </a:ln>
        </p:spPr>
        <p:txBody>
          <a:bodyPr wrap="none" anchor="ctr">
            <a:spAutoFit/>
          </a:bodyPr>
          <a:lstStyle/>
          <a:p>
            <a:endParaRPr lang="en-US"/>
          </a:p>
        </p:txBody>
      </p:sp>
      <p:sp>
        <p:nvSpPr>
          <p:cNvPr id="16390" name="Rectangle 7"/>
          <p:cNvSpPr>
            <a:spLocks noChangeArrowheads="1"/>
          </p:cNvSpPr>
          <p:nvPr/>
        </p:nvSpPr>
        <p:spPr bwMode="auto">
          <a:xfrm>
            <a:off x="1357313" y="285750"/>
            <a:ext cx="6500812" cy="400050"/>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sz="2000" b="1">
                <a:solidFill>
                  <a:srgbClr val="002060"/>
                </a:solidFill>
                <a:latin typeface="Book Antiqua" panose="02040602050305030304" pitchFamily="18" charset="0"/>
              </a:rPr>
              <a:t>Nehru Institute of Engineering and Technology</a:t>
            </a:r>
            <a:endParaRPr lang="en-US" sz="2000" b="1">
              <a:solidFill>
                <a:srgbClr val="002060"/>
              </a:solidFill>
              <a:latin typeface="Book Antiqua" panose="02040602050305030304" pitchFamily="18" charset="0"/>
            </a:endParaRPr>
          </a:p>
        </p:txBody>
      </p:sp>
      <p:sp>
        <p:nvSpPr>
          <p:cNvPr id="16391" name="Rectangle 8"/>
          <p:cNvSpPr>
            <a:spLocks noChangeArrowheads="1"/>
          </p:cNvSpPr>
          <p:nvPr/>
        </p:nvSpPr>
        <p:spPr bwMode="auto">
          <a:xfrm>
            <a:off x="2428875" y="857250"/>
            <a:ext cx="4572000" cy="369888"/>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sz="1800" b="1">
                <a:solidFill>
                  <a:srgbClr val="002060"/>
                </a:solidFill>
                <a:latin typeface="Book Antiqua" panose="02040602050305030304" pitchFamily="18" charset="0"/>
              </a:rPr>
              <a:t>Department of Mechatronics Engineering</a:t>
            </a:r>
            <a:endParaRPr lang="en-US" sz="1800" b="1">
              <a:solidFill>
                <a:srgbClr val="002060"/>
              </a:solidFill>
              <a:latin typeface="Book Antiqua" panose="02040602050305030304" pitchFamily="18" charset="0"/>
            </a:endParaRPr>
          </a:p>
        </p:txBody>
      </p:sp>
      <p:sp>
        <p:nvSpPr>
          <p:cNvPr id="16392" name="Rectangle 9"/>
          <p:cNvSpPr>
            <a:spLocks noChangeArrowheads="1"/>
          </p:cNvSpPr>
          <p:nvPr/>
        </p:nvSpPr>
        <p:spPr bwMode="auto">
          <a:xfrm>
            <a:off x="714375" y="2357438"/>
            <a:ext cx="8643938" cy="369887"/>
          </a:xfrm>
          <a:prstGeom prst="rect">
            <a:avLst/>
          </a:prstGeom>
          <a:noFill/>
          <a:ln w="9525">
            <a:noFill/>
            <a:miter lim="800000"/>
          </a:ln>
        </p:spPr>
        <p:txBody>
          <a:bodyPr>
            <a:spAutoFit/>
          </a:bodyPr>
          <a:lstStyle/>
          <a:p>
            <a:pPr algn="ctr"/>
            <a:r>
              <a:rPr lang="en-US" sz="1800" b="1">
                <a:solidFill>
                  <a:srgbClr val="7030A0"/>
                </a:solidFill>
                <a:latin typeface="Book Antiqua" panose="02040602050305030304" pitchFamily="18" charset="0"/>
              </a:rPr>
              <a:t>LECTURE 1</a:t>
            </a:r>
            <a:endParaRPr lang="en-US" sz="1800">
              <a:solidFill>
                <a:srgbClr val="7030A0"/>
              </a:solidFill>
            </a:endParaRPr>
          </a:p>
        </p:txBody>
      </p:sp>
      <p:sp>
        <p:nvSpPr>
          <p:cNvPr id="16393" name="Rectangle 10"/>
          <p:cNvSpPr>
            <a:spLocks noChangeArrowheads="1"/>
          </p:cNvSpPr>
          <p:nvPr/>
        </p:nvSpPr>
        <p:spPr bwMode="auto">
          <a:xfrm>
            <a:off x="500063" y="2714625"/>
            <a:ext cx="8643937" cy="369332"/>
          </a:xfrm>
          <a:prstGeom prst="rect">
            <a:avLst/>
          </a:prstGeom>
          <a:noFill/>
          <a:ln w="9525">
            <a:noFill/>
            <a:miter lim="800000"/>
          </a:ln>
        </p:spPr>
        <p:txBody>
          <a:bodyPr>
            <a:spAutoFit/>
          </a:bodyPr>
          <a:lstStyle/>
          <a:p>
            <a:pPr algn="ctr"/>
            <a:r>
              <a:rPr lang="en-US" sz="1800" b="1" dirty="0">
                <a:solidFill>
                  <a:srgbClr val="FF0000"/>
                </a:solidFill>
                <a:latin typeface="Book Antiqua" panose="02040602050305030304" pitchFamily="18" charset="0"/>
              </a:rPr>
              <a:t>UNIT </a:t>
            </a:r>
            <a:r>
              <a:rPr lang="en-US" sz="1800" b="1" dirty="0" smtClean="0">
                <a:solidFill>
                  <a:srgbClr val="FF0000"/>
                </a:solidFill>
                <a:latin typeface="Book Antiqua" panose="02040602050305030304" pitchFamily="18" charset="0"/>
              </a:rPr>
              <a:t>IV </a:t>
            </a:r>
            <a:r>
              <a:rPr lang="en-US" sz="1800" b="1" dirty="0">
                <a:solidFill>
                  <a:srgbClr val="FF0000"/>
                </a:solidFill>
                <a:latin typeface="Book Antiqua" panose="02040602050305030304" pitchFamily="18" charset="0"/>
              </a:rPr>
              <a:t>- </a:t>
            </a:r>
            <a:r>
              <a:rPr lang="en-US" b="1" dirty="0" smtClean="0">
                <a:solidFill>
                  <a:srgbClr val="FF0000"/>
                </a:solidFill>
                <a:latin typeface="Book Antiqua" panose="02040602050305030304" pitchFamily="18" charset="0"/>
              </a:rPr>
              <a:t>ROBOT PROGRAMMING</a:t>
            </a:r>
            <a:endParaRPr lang="en-US" sz="1800" dirty="0">
              <a:solidFill>
                <a:srgbClr val="FF0000"/>
              </a:solidFill>
            </a:endParaRPr>
          </a:p>
        </p:txBody>
      </p:sp>
      <p:sp>
        <p:nvSpPr>
          <p:cNvPr id="16394" name="Rectangle 11"/>
          <p:cNvSpPr>
            <a:spLocks noChangeArrowheads="1"/>
          </p:cNvSpPr>
          <p:nvPr/>
        </p:nvSpPr>
        <p:spPr bwMode="auto">
          <a:xfrm>
            <a:off x="500062" y="3124200"/>
            <a:ext cx="8643938" cy="369887"/>
          </a:xfrm>
          <a:prstGeom prst="rect">
            <a:avLst/>
          </a:prstGeom>
          <a:noFill/>
          <a:ln w="9525">
            <a:noFill/>
            <a:miter lim="800000"/>
          </a:ln>
        </p:spPr>
        <p:txBody>
          <a:bodyPr>
            <a:spAutoFit/>
          </a:bodyPr>
          <a:lstStyle/>
          <a:p>
            <a:pPr algn="ctr"/>
            <a:r>
              <a:rPr lang="en-US" sz="1800" b="1" dirty="0" smtClean="0">
                <a:solidFill>
                  <a:srgbClr val="FF0000"/>
                </a:solidFill>
                <a:latin typeface="Book Antiqua" panose="02040602050305030304" pitchFamily="18" charset="0"/>
              </a:rPr>
              <a:t>TOPICS :INTRODUCTION- </a:t>
            </a:r>
            <a:r>
              <a:rPr lang="en-US" b="1" dirty="0" smtClean="0">
                <a:solidFill>
                  <a:srgbClr val="FF0000"/>
                </a:solidFill>
                <a:latin typeface="Book Antiqua" panose="02040602050305030304" pitchFamily="18" charset="0"/>
              </a:rPr>
              <a:t>ROBOT PROGRAMMING</a:t>
            </a:r>
            <a:endParaRPr lang="en-US" sz="1800" b="1" dirty="0">
              <a:solidFill>
                <a:srgbClr val="FF0000"/>
              </a:solidFill>
              <a:latin typeface="Book Antiqua" panose="02040602050305030304" pitchFamily="18" charset="0"/>
            </a:endParaRPr>
          </a:p>
        </p:txBody>
      </p:sp>
      <p:sp>
        <p:nvSpPr>
          <p:cNvPr id="16395" name="Rectangle 12"/>
          <p:cNvSpPr>
            <a:spLocks noChangeArrowheads="1"/>
          </p:cNvSpPr>
          <p:nvPr/>
        </p:nvSpPr>
        <p:spPr bwMode="auto">
          <a:xfrm>
            <a:off x="928688" y="3643313"/>
            <a:ext cx="8643937" cy="368300"/>
          </a:xfrm>
          <a:prstGeom prst="rect">
            <a:avLst/>
          </a:prstGeom>
          <a:noFill/>
          <a:ln w="9525">
            <a:noFill/>
            <a:miter lim="800000"/>
          </a:ln>
        </p:spPr>
        <p:txBody>
          <a:bodyPr>
            <a:spAutoFit/>
          </a:bodyPr>
          <a:lstStyle/>
          <a:p>
            <a:pPr algn="ctr"/>
            <a:r>
              <a:rPr lang="en-US" sz="1800" b="1">
                <a:solidFill>
                  <a:srgbClr val="C00000"/>
                </a:solidFill>
                <a:latin typeface="Book Antiqua" panose="02040602050305030304" pitchFamily="18" charset="0"/>
              </a:rPr>
              <a:t>YEAR /SEMESTER :III /VI</a:t>
            </a:r>
            <a:endParaRPr lang="en-US" sz="1800">
              <a:solidFill>
                <a:srgbClr val="C00000"/>
              </a:solidFill>
            </a:endParaRPr>
          </a:p>
        </p:txBody>
      </p:sp>
      <p:sp>
        <p:nvSpPr>
          <p:cNvPr id="16396" name="Rectangle 13"/>
          <p:cNvSpPr>
            <a:spLocks noChangeArrowheads="1"/>
          </p:cNvSpPr>
          <p:nvPr/>
        </p:nvSpPr>
        <p:spPr bwMode="auto">
          <a:xfrm>
            <a:off x="500063" y="4143375"/>
            <a:ext cx="8643937" cy="369888"/>
          </a:xfrm>
          <a:prstGeom prst="rect">
            <a:avLst/>
          </a:prstGeom>
          <a:noFill/>
          <a:ln w="9525">
            <a:noFill/>
            <a:miter lim="800000"/>
          </a:ln>
        </p:spPr>
        <p:txBody>
          <a:bodyPr>
            <a:spAutoFit/>
          </a:bodyPr>
          <a:lstStyle/>
          <a:p>
            <a:pPr algn="ctr"/>
            <a:r>
              <a:rPr lang="en-US" sz="1800" b="1">
                <a:solidFill>
                  <a:srgbClr val="0070C0"/>
                </a:solidFill>
                <a:latin typeface="Book Antiqua" panose="02040602050305030304" pitchFamily="18" charset="0"/>
              </a:rPr>
              <a:t>PREPARED BY :Dr.SP.Arunkumar, Associate Professor</a:t>
            </a:r>
            <a:endParaRPr lang="en-US" sz="1800">
              <a:solidFill>
                <a:srgbClr val="0070C0"/>
              </a:solidFill>
            </a:endParaRP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lstStyle/>
          <a:p>
            <a:pPr eaLnBrk="1" hangingPunct="1"/>
            <a:r>
              <a:rPr lang="en-US" smtClean="0">
                <a:solidFill>
                  <a:schemeClr val="accent2"/>
                </a:solidFill>
              </a:rPr>
              <a:t>Robot Programming Languages</a:t>
            </a:r>
            <a:endParaRPr lang="en-US" smtClean="0"/>
          </a:p>
        </p:txBody>
      </p:sp>
      <p:sp>
        <p:nvSpPr>
          <p:cNvPr id="14339" name="Content Placeholder 2"/>
          <p:cNvSpPr>
            <a:spLocks noGrp="1"/>
          </p:cNvSpPr>
          <p:nvPr>
            <p:ph idx="4294967295"/>
          </p:nvPr>
        </p:nvSpPr>
        <p:spPr>
          <a:xfrm>
            <a:off x="457200" y="1600200"/>
            <a:ext cx="8686800" cy="4876800"/>
          </a:xfrm>
        </p:spPr>
        <p:txBody>
          <a:bodyPr/>
          <a:lstStyle/>
          <a:p>
            <a:pPr eaLnBrk="1" hangingPunct="1"/>
            <a:r>
              <a:rPr lang="en-US" smtClean="0"/>
              <a:t>MCL</a:t>
            </a:r>
            <a:endParaRPr lang="en-US" smtClean="0"/>
          </a:p>
          <a:p>
            <a:pPr lvl="1" eaLnBrk="1" hangingPunct="1"/>
            <a:r>
              <a:rPr lang="en-US" smtClean="0"/>
              <a:t>Developed by McDonnel-Douglas at US Air force</a:t>
            </a:r>
            <a:endParaRPr lang="en-US" smtClean="0"/>
          </a:p>
          <a:p>
            <a:pPr lvl="1" eaLnBrk="1" hangingPunct="1"/>
            <a:r>
              <a:rPr lang="en-US" smtClean="0"/>
              <a:t>Modification of APT (Automatically programmed Tooling) languages used for CNC</a:t>
            </a:r>
            <a:endParaRPr lang="en-US" smtClean="0"/>
          </a:p>
          <a:p>
            <a:pPr eaLnBrk="1" hangingPunct="1"/>
            <a:r>
              <a:rPr lang="en-US" smtClean="0"/>
              <a:t>RAIL</a:t>
            </a:r>
            <a:endParaRPr lang="en-US" smtClean="0"/>
          </a:p>
          <a:p>
            <a:pPr lvl="1" eaLnBrk="1" hangingPunct="1"/>
            <a:r>
              <a:rPr lang="en-US" smtClean="0"/>
              <a:t>Developed by Automatix for robotic assembly, inspection, arc welding and machine vision</a:t>
            </a:r>
            <a:endParaRPr lang="en-US" smtClean="0"/>
          </a:p>
          <a:p>
            <a:pPr lvl="1" eaLnBrk="1" hangingPunct="1"/>
            <a:r>
              <a:rPr lang="en-US" smtClean="0"/>
              <a:t>A variety of data types as used in PASCAL can be used</a:t>
            </a:r>
            <a:endParaRPr lang="en-US" smtClean="0"/>
          </a:p>
          <a:p>
            <a:pPr lvl="1"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455613" y="273050"/>
            <a:ext cx="8226425" cy="946150"/>
          </a:xfrm>
        </p:spPr>
        <p:txBody>
          <a:bodyPr/>
          <a:lstStyle/>
          <a:p>
            <a:pPr eaLnBrk="1" hangingPunct="1">
              <a:defRPr/>
            </a:pPr>
            <a:r>
              <a:rPr lang="en-US" sz="3200" b="1" dirty="0" smtClean="0">
                <a:solidFill>
                  <a:srgbClr val="00CC66"/>
                </a:solidFill>
              </a:rPr>
              <a:t>RAIL</a:t>
            </a:r>
            <a:endParaRPr lang="en-US" sz="3200" b="1" dirty="0" smtClean="0">
              <a:solidFill>
                <a:srgbClr val="00CC66"/>
              </a:solidFill>
            </a:endParaRPr>
          </a:p>
        </p:txBody>
      </p:sp>
      <p:sp>
        <p:nvSpPr>
          <p:cNvPr id="258051" name="Rectangle 3"/>
          <p:cNvSpPr>
            <a:spLocks noGrp="1" noChangeArrowheads="1"/>
          </p:cNvSpPr>
          <p:nvPr>
            <p:ph type="body" idx="1"/>
          </p:nvPr>
        </p:nvSpPr>
        <p:spPr/>
        <p:txBody>
          <a:bodyPr/>
          <a:lstStyle/>
          <a:p>
            <a:pPr algn="just" eaLnBrk="1" hangingPunct="1">
              <a:defRPr/>
            </a:pPr>
            <a:r>
              <a:rPr lang="en-US" sz="2800" dirty="0" smtClean="0"/>
              <a:t>It was developed by </a:t>
            </a:r>
            <a:r>
              <a:rPr lang="en-US" sz="2800" dirty="0" err="1" smtClean="0"/>
              <a:t>Automatix</a:t>
            </a:r>
            <a:r>
              <a:rPr lang="en-US" sz="2800" dirty="0" smtClean="0"/>
              <a:t> Inc., for the control of both vision and manipulation. </a:t>
            </a:r>
            <a:endParaRPr lang="en-US" sz="2800" dirty="0" smtClean="0"/>
          </a:p>
          <a:p>
            <a:pPr algn="just" eaLnBrk="1" hangingPunct="1">
              <a:defRPr/>
            </a:pPr>
            <a:r>
              <a:rPr lang="en-US" sz="2800" dirty="0" smtClean="0"/>
              <a:t>It contains a large subset of PASCAL commands and can handle a variety of data types. </a:t>
            </a:r>
            <a:endParaRPr lang="en-US" sz="2800" dirty="0" smtClean="0"/>
          </a:p>
          <a:p>
            <a:pPr algn="just" eaLnBrk="1" hangingPunct="1">
              <a:defRPr/>
            </a:pPr>
            <a:r>
              <a:rPr lang="en-US" sz="2800" dirty="0" smtClean="0"/>
              <a:t>An interpreter is used to convert the language constructions to machine language commands. Inspection, arc welding and vision operations are supported by language capabilities. It is run on a powerful Motorola 68000 system.</a:t>
            </a: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455613" y="273050"/>
            <a:ext cx="8226425" cy="717550"/>
          </a:xfrm>
        </p:spPr>
        <p:txBody>
          <a:bodyPr/>
          <a:lstStyle/>
          <a:p>
            <a:pPr eaLnBrk="1" hangingPunct="1">
              <a:defRPr/>
            </a:pPr>
            <a:r>
              <a:rPr lang="en-US" sz="3200" b="1" dirty="0" smtClean="0">
                <a:solidFill>
                  <a:srgbClr val="00CC66"/>
                </a:solidFill>
              </a:rPr>
              <a:t>MCL</a:t>
            </a:r>
            <a:r>
              <a:rPr lang="en-US" sz="4000" dirty="0" smtClean="0">
                <a:solidFill>
                  <a:srgbClr val="00CC66"/>
                </a:solidFill>
              </a:rPr>
              <a:t> </a:t>
            </a:r>
            <a:endParaRPr lang="en-US" sz="4000" dirty="0" smtClean="0">
              <a:solidFill>
                <a:srgbClr val="00CC66"/>
              </a:solidFill>
            </a:endParaRPr>
          </a:p>
        </p:txBody>
      </p:sp>
      <p:sp>
        <p:nvSpPr>
          <p:cNvPr id="257027" name="Rectangle 3"/>
          <p:cNvSpPr>
            <a:spLocks noGrp="1" noChangeArrowheads="1"/>
          </p:cNvSpPr>
          <p:nvPr>
            <p:ph type="body" idx="1"/>
          </p:nvPr>
        </p:nvSpPr>
        <p:spPr>
          <a:xfrm>
            <a:off x="455613" y="1371600"/>
            <a:ext cx="8226425" cy="5181600"/>
          </a:xfrm>
        </p:spPr>
        <p:txBody>
          <a:bodyPr/>
          <a:lstStyle/>
          <a:p>
            <a:pPr algn="just" eaLnBrk="1" hangingPunct="1">
              <a:lnSpc>
                <a:spcPct val="90000"/>
              </a:lnSpc>
              <a:defRPr/>
            </a:pPr>
            <a:r>
              <a:rPr lang="en-US" sz="2800" dirty="0" smtClean="0">
                <a:solidFill>
                  <a:srgbClr val="00CC66"/>
                </a:solidFill>
              </a:rPr>
              <a:t>MCL</a:t>
            </a:r>
            <a:r>
              <a:rPr lang="en-US" sz="2800" dirty="0" smtClean="0"/>
              <a:t> was developed in 1978 by McDonnell-Douglas in conjunction with Cincinnati Milacron for an Air Force ICAM Project. </a:t>
            </a:r>
            <a:endParaRPr lang="en-US" sz="2800" dirty="0" smtClean="0"/>
          </a:p>
          <a:p>
            <a:pPr algn="just" eaLnBrk="1" hangingPunct="1">
              <a:lnSpc>
                <a:spcPct val="90000"/>
              </a:lnSpc>
              <a:defRPr/>
            </a:pPr>
            <a:r>
              <a:rPr lang="en-US" sz="2800" dirty="0" smtClean="0"/>
              <a:t>This language is based on APT, the control language for numerically controlled (NC) machine tools used in CAM. </a:t>
            </a:r>
            <a:endParaRPr lang="en-US" sz="2800" dirty="0" smtClean="0"/>
          </a:p>
          <a:p>
            <a:pPr algn="just" eaLnBrk="1" hangingPunct="1">
              <a:lnSpc>
                <a:spcPct val="90000"/>
              </a:lnSpc>
              <a:defRPr/>
            </a:pPr>
            <a:r>
              <a:rPr lang="en-US" sz="2800" dirty="0" smtClean="0"/>
              <a:t>One of its advantages is that a large number of programmers already use APT in CAM applications. </a:t>
            </a:r>
            <a:endParaRPr lang="en-US" sz="2800" dirty="0" smtClean="0"/>
          </a:p>
          <a:p>
            <a:pPr algn="just" eaLnBrk="1" hangingPunct="1">
              <a:lnSpc>
                <a:spcPct val="90000"/>
              </a:lnSpc>
              <a:defRPr/>
            </a:pPr>
            <a:r>
              <a:rPr lang="en-US" sz="2800" dirty="0" smtClean="0"/>
              <a:t>APT has specific constructs to specify POINTS, LINES, PATTERNS, and so on, which are useful in enabling robots to communicate and cooperate with machine tools. </a:t>
            </a: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455613" y="273050"/>
            <a:ext cx="8226425" cy="869950"/>
          </a:xfrm>
        </p:spPr>
        <p:txBody>
          <a:bodyPr/>
          <a:lstStyle/>
          <a:p>
            <a:pPr eaLnBrk="1" hangingPunct="1">
              <a:defRPr/>
            </a:pPr>
            <a:r>
              <a:rPr lang="en-US" sz="3200" b="1" dirty="0" smtClean="0">
                <a:solidFill>
                  <a:srgbClr val="00CC66"/>
                </a:solidFill>
              </a:rPr>
              <a:t>RPL</a:t>
            </a:r>
            <a:endParaRPr lang="en-US" sz="3200" b="1" dirty="0" smtClean="0">
              <a:solidFill>
                <a:srgbClr val="00CC66"/>
              </a:solidFill>
            </a:endParaRPr>
          </a:p>
        </p:txBody>
      </p:sp>
      <p:sp>
        <p:nvSpPr>
          <p:cNvPr id="259075" name="Rectangle 3"/>
          <p:cNvSpPr>
            <a:spLocks noGrp="1" noChangeArrowheads="1"/>
          </p:cNvSpPr>
          <p:nvPr>
            <p:ph type="body" idx="1"/>
          </p:nvPr>
        </p:nvSpPr>
        <p:spPr>
          <a:xfrm>
            <a:off x="455613" y="1600200"/>
            <a:ext cx="8226425" cy="4953000"/>
          </a:xfrm>
        </p:spPr>
        <p:txBody>
          <a:bodyPr/>
          <a:lstStyle/>
          <a:p>
            <a:pPr eaLnBrk="1" hangingPunct="1">
              <a:defRPr/>
            </a:pPr>
            <a:r>
              <a:rPr lang="en-US" sz="2800" smtClean="0">
                <a:solidFill>
                  <a:srgbClr val="00CC66"/>
                </a:solidFill>
              </a:rPr>
              <a:t>RPL</a:t>
            </a:r>
            <a:r>
              <a:rPr lang="en-US" sz="2800" smtClean="0"/>
              <a:t> was designed at SRI (Stanford Research Institute) specifically for unskilled programmers, factory production engineers, line foremen, and so on. </a:t>
            </a:r>
            <a:endParaRPr lang="en-US" sz="2800" smtClean="0"/>
          </a:p>
          <a:p>
            <a:pPr eaLnBrk="1" hangingPunct="1">
              <a:defRPr/>
            </a:pPr>
            <a:r>
              <a:rPr lang="en-US" sz="2800" smtClean="0"/>
              <a:t>It is a low level language. </a:t>
            </a:r>
            <a:endParaRPr lang="en-US" sz="2800" smtClean="0"/>
          </a:p>
          <a:p>
            <a:pPr eaLnBrk="1" hangingPunct="1">
              <a:defRPr/>
            </a:pPr>
            <a:r>
              <a:rPr lang="en-US" sz="2800" smtClean="0"/>
              <a:t>It has a compiler to produce interpretable code from programs and an interpreter for that code. The language is implemented as subroutine calls, so that it is modular and flexible in use. </a:t>
            </a:r>
            <a:endParaRPr 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body" idx="1"/>
          </p:nvPr>
        </p:nvSpPr>
        <p:spPr/>
        <p:txBody>
          <a:bodyPr/>
          <a:lstStyle/>
          <a:p>
            <a:pPr eaLnBrk="1" hangingPunct="1">
              <a:defRPr/>
            </a:pPr>
            <a:r>
              <a:rPr lang="en-US" sz="2800" smtClean="0"/>
              <a:t>It has been used to control a Unimation PUMA 500 arm and the Machine Intelligence Corporation (MIC) vision module. </a:t>
            </a:r>
            <a:endParaRPr lang="en-US" sz="2800" smtClean="0"/>
          </a:p>
          <a:p>
            <a:pPr eaLnBrk="1" hangingPunct="1">
              <a:defRPr/>
            </a:pPr>
            <a:r>
              <a:rPr lang="en-US" sz="2800" smtClean="0"/>
              <a:t>Some of the ideas of the LISP language are used but are organized into a FORTRAN-like syntax. (LISP is a language designed for artificial intelligence use. It is primarily recursive and is especially well adapted to handling lists of information.) </a:t>
            </a:r>
            <a:endParaRPr lang="en-US" sz="2800" smtClean="0"/>
          </a:p>
          <a:p>
            <a:pPr eaLnBrk="1" hangingPunct="1">
              <a:defRPr/>
            </a:pPr>
            <a:endParaRPr lang="en-US" sz="2800" smtClean="0"/>
          </a:p>
        </p:txBody>
      </p:sp>
      <p:sp>
        <p:nvSpPr>
          <p:cNvPr id="260099" name="Rectangle 3"/>
          <p:cNvSpPr>
            <a:spLocks noGrp="1" noChangeArrowheads="1"/>
          </p:cNvSpPr>
          <p:nvPr>
            <p:ph type="title"/>
          </p:nvPr>
        </p:nvSpPr>
        <p:spPr>
          <a:xfrm>
            <a:off x="455613" y="273050"/>
            <a:ext cx="8226425" cy="946150"/>
          </a:xfrm>
        </p:spPr>
        <p:txBody>
          <a:bodyPr/>
          <a:lstStyle/>
          <a:p>
            <a:pPr eaLnBrk="1" hangingPunct="1">
              <a:defRPr/>
            </a:pPr>
            <a:r>
              <a:rPr lang="en-US" sz="3200" b="1" dirty="0" smtClean="0">
                <a:solidFill>
                  <a:srgbClr val="00CC66"/>
                </a:solidFill>
              </a:rPr>
              <a:t>RPL</a:t>
            </a:r>
            <a:endParaRPr lang="en-US" sz="3200" b="1" dirty="0" smtClean="0">
              <a:solidFill>
                <a:srgbClr val="00CC66"/>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455613" y="273050"/>
            <a:ext cx="8226425" cy="793750"/>
          </a:xfrm>
        </p:spPr>
        <p:txBody>
          <a:bodyPr/>
          <a:lstStyle/>
          <a:p>
            <a:pPr eaLnBrk="1" hangingPunct="1">
              <a:defRPr/>
            </a:pPr>
            <a:r>
              <a:rPr lang="en-US" sz="3200" b="1" dirty="0" smtClean="0">
                <a:solidFill>
                  <a:srgbClr val="00CC66"/>
                </a:solidFill>
              </a:rPr>
              <a:t>ADA</a:t>
            </a:r>
            <a:endParaRPr lang="en-US" sz="3200" b="1" dirty="0" smtClean="0">
              <a:solidFill>
                <a:srgbClr val="00CC66"/>
              </a:solidFill>
            </a:endParaRPr>
          </a:p>
        </p:txBody>
      </p:sp>
      <p:sp>
        <p:nvSpPr>
          <p:cNvPr id="261123" name="Rectangle 3"/>
          <p:cNvSpPr>
            <a:spLocks noGrp="1" noChangeArrowheads="1"/>
          </p:cNvSpPr>
          <p:nvPr>
            <p:ph type="body" idx="1"/>
          </p:nvPr>
        </p:nvSpPr>
        <p:spPr>
          <a:xfrm>
            <a:off x="455613" y="1295400"/>
            <a:ext cx="8226425" cy="5257800"/>
          </a:xfrm>
        </p:spPr>
        <p:txBody>
          <a:bodyPr/>
          <a:lstStyle/>
          <a:p>
            <a:pPr algn="just" eaLnBrk="1" hangingPunct="1">
              <a:defRPr/>
            </a:pPr>
            <a:r>
              <a:rPr lang="en-US" sz="2800" dirty="0" smtClean="0">
                <a:solidFill>
                  <a:srgbClr val="00CC66"/>
                </a:solidFill>
              </a:rPr>
              <a:t>ADA</a:t>
            </a:r>
            <a:r>
              <a:rPr lang="en-US" sz="2800" dirty="0" smtClean="0"/>
              <a:t> was developed by </a:t>
            </a:r>
            <a:r>
              <a:rPr lang="en-US" sz="2800" dirty="0" err="1" smtClean="0"/>
              <a:t>Ada</a:t>
            </a:r>
            <a:r>
              <a:rPr lang="en-US" sz="2800" dirty="0" smtClean="0"/>
              <a:t> Lovelace for the Department of Defense (DOD) in 1978. </a:t>
            </a:r>
            <a:endParaRPr lang="en-US" sz="2800" dirty="0" smtClean="0"/>
          </a:p>
          <a:p>
            <a:pPr algn="just" eaLnBrk="1" hangingPunct="1">
              <a:defRPr/>
            </a:pPr>
            <a:r>
              <a:rPr lang="en-US" sz="2800" dirty="0" smtClean="0"/>
              <a:t>It has been specified by DOD as the sole system implementation language for the programming of real-time embedded systems. </a:t>
            </a:r>
            <a:endParaRPr lang="en-US" sz="2800" dirty="0" smtClean="0"/>
          </a:p>
          <a:p>
            <a:pPr algn="just" eaLnBrk="1" hangingPunct="1">
              <a:defRPr/>
            </a:pPr>
            <a:r>
              <a:rPr lang="en-US" sz="2800" dirty="0" smtClean="0"/>
              <a:t>Chief advantages of ADA are the powerful data structures provided the ability to separate control operations from data operations, and the inherent capability for concurrent operation of many tasks.</a:t>
            </a: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body" idx="1"/>
          </p:nvPr>
        </p:nvSpPr>
        <p:spPr/>
        <p:txBody>
          <a:bodyPr/>
          <a:lstStyle/>
          <a:p>
            <a:pPr algn="just" eaLnBrk="1" hangingPunct="1">
              <a:defRPr/>
            </a:pPr>
            <a:r>
              <a:rPr lang="en-US" sz="2800" dirty="0" smtClean="0"/>
              <a:t>Concurrent operation is an important requirement for the efficient use of multiple robots and other equipment.</a:t>
            </a:r>
            <a:endParaRPr lang="en-US" sz="2800" dirty="0" smtClean="0"/>
          </a:p>
          <a:p>
            <a:pPr algn="just" eaLnBrk="1" hangingPunct="1">
              <a:defRPr/>
            </a:pPr>
            <a:r>
              <a:rPr lang="en-US" sz="2800" dirty="0" smtClean="0"/>
              <a:t>The ADA is well suited to the control of manufacturing cells using robots. </a:t>
            </a:r>
            <a:endParaRPr lang="en-US" sz="2800" dirty="0" smtClean="0"/>
          </a:p>
          <a:p>
            <a:pPr algn="just" eaLnBrk="1" hangingPunct="1">
              <a:defRPr/>
            </a:pPr>
            <a:r>
              <a:rPr lang="en-US" sz="2800" dirty="0" smtClean="0"/>
              <a:t>In addition, ADA is expected to provide code that is easily transferred between computers and can be easily maintained. </a:t>
            </a:r>
            <a:endParaRPr lang="en-US" sz="2800" dirty="0" smtClean="0"/>
          </a:p>
          <a:p>
            <a:pPr algn="just" eaLnBrk="1" hangingPunct="1">
              <a:defRPr/>
            </a:pPr>
            <a:endParaRPr lang="en-US" sz="2800" dirty="0" smtClean="0"/>
          </a:p>
        </p:txBody>
      </p:sp>
      <p:sp>
        <p:nvSpPr>
          <p:cNvPr id="262147" name="Rectangle 3"/>
          <p:cNvSpPr>
            <a:spLocks noGrp="1" noChangeArrowheads="1"/>
          </p:cNvSpPr>
          <p:nvPr>
            <p:ph type="title"/>
          </p:nvPr>
        </p:nvSpPr>
        <p:spPr/>
        <p:txBody>
          <a:bodyPr/>
          <a:lstStyle/>
          <a:p>
            <a:pPr eaLnBrk="1" hangingPunct="1">
              <a:defRPr/>
            </a:pPr>
            <a:r>
              <a:rPr lang="en-US" sz="3200" b="1" dirty="0" smtClean="0">
                <a:solidFill>
                  <a:srgbClr val="00CC66"/>
                </a:solidFill>
              </a:rPr>
              <a:t> </a:t>
            </a:r>
            <a:r>
              <a:rPr lang="en-US" sz="3200" b="1" dirty="0" smtClean="0">
                <a:solidFill>
                  <a:srgbClr val="00CC66"/>
                </a:solidFill>
              </a:rPr>
              <a:t>ADA</a:t>
            </a:r>
            <a:endParaRPr lang="en-US" sz="3200" b="1" dirty="0" smtClean="0">
              <a:solidFill>
                <a:srgbClr val="00CC66"/>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990600" y="0"/>
            <a:ext cx="7772400" cy="1143000"/>
          </a:xfrm>
        </p:spPr>
        <p:txBody>
          <a:bodyPr/>
          <a:lstStyle/>
          <a:p>
            <a:pPr eaLnBrk="1" hangingPunct="1"/>
            <a:r>
              <a:rPr lang="en-US" smtClean="0">
                <a:solidFill>
                  <a:schemeClr val="accent2"/>
                </a:solidFill>
              </a:rPr>
              <a:t>Robot Programming Languages</a:t>
            </a:r>
            <a:endParaRPr lang="en-US" smtClean="0"/>
          </a:p>
        </p:txBody>
      </p:sp>
      <p:sp>
        <p:nvSpPr>
          <p:cNvPr id="15363" name="Content Placeholder 2"/>
          <p:cNvSpPr>
            <a:spLocks noGrp="1"/>
          </p:cNvSpPr>
          <p:nvPr>
            <p:ph idx="4294967295"/>
          </p:nvPr>
        </p:nvSpPr>
        <p:spPr>
          <a:xfrm>
            <a:off x="914400" y="1143000"/>
            <a:ext cx="7772400" cy="5715000"/>
          </a:xfrm>
        </p:spPr>
        <p:txBody>
          <a:bodyPr/>
          <a:lstStyle/>
          <a:p>
            <a:pPr eaLnBrk="1" hangingPunct="1"/>
            <a:r>
              <a:rPr lang="en-US" sz="2400" b="1" smtClean="0"/>
              <a:t>HELP</a:t>
            </a:r>
            <a:endParaRPr lang="en-US" sz="2400" b="1" smtClean="0"/>
          </a:p>
          <a:p>
            <a:pPr lvl="1" eaLnBrk="1" hangingPunct="1"/>
            <a:r>
              <a:rPr lang="en-US" sz="2400" smtClean="0"/>
              <a:t>Developed by General Electric Company</a:t>
            </a:r>
            <a:endParaRPr lang="en-US" sz="2400" smtClean="0"/>
          </a:p>
          <a:p>
            <a:pPr lvl="1" eaLnBrk="1" hangingPunct="1"/>
            <a:r>
              <a:rPr lang="en-US" sz="2400" smtClean="0"/>
              <a:t>It has capability to control two robot arms at the same time</a:t>
            </a:r>
            <a:endParaRPr lang="en-US" sz="2400" smtClean="0"/>
          </a:p>
          <a:p>
            <a:pPr eaLnBrk="1" hangingPunct="1"/>
            <a:r>
              <a:rPr lang="en-US" sz="2400" b="1" smtClean="0"/>
              <a:t>JARS</a:t>
            </a:r>
            <a:endParaRPr lang="en-US" sz="2400" b="1" smtClean="0"/>
          </a:p>
          <a:p>
            <a:pPr lvl="1" eaLnBrk="1" hangingPunct="1"/>
            <a:r>
              <a:rPr lang="en-US" sz="2400" smtClean="0"/>
              <a:t>Developed by NASA’s JPL.</a:t>
            </a:r>
            <a:endParaRPr lang="en-US" sz="2400" smtClean="0"/>
          </a:p>
          <a:p>
            <a:pPr lvl="1" eaLnBrk="1" hangingPunct="1"/>
            <a:r>
              <a:rPr lang="en-US" sz="2400" smtClean="0"/>
              <a:t>The base language is PASCAL</a:t>
            </a:r>
            <a:endParaRPr lang="en-US" sz="2400" smtClean="0"/>
          </a:p>
          <a:p>
            <a:pPr lvl="1" eaLnBrk="1" hangingPunct="1"/>
            <a:r>
              <a:rPr lang="en-US" sz="2400" smtClean="0"/>
              <a:t>It can be interfaced with PUMA 6000 robot</a:t>
            </a:r>
            <a:endParaRPr lang="en-US" sz="2400" smtClean="0"/>
          </a:p>
          <a:p>
            <a:pPr eaLnBrk="1" hangingPunct="1"/>
            <a:r>
              <a:rPr lang="en-US" sz="2400" b="1" smtClean="0"/>
              <a:t>RPL</a:t>
            </a:r>
            <a:endParaRPr lang="en-US" sz="2400" b="1" smtClean="0"/>
          </a:p>
          <a:p>
            <a:pPr lvl="1" eaLnBrk="1" hangingPunct="1"/>
            <a:r>
              <a:rPr lang="en-US" sz="2400" smtClean="0"/>
              <a:t>Developed by SRI international.</a:t>
            </a:r>
            <a:endParaRPr lang="en-US" sz="2400" smtClean="0"/>
          </a:p>
          <a:p>
            <a:pPr lvl="1" eaLnBrk="1" hangingPunct="1"/>
            <a:r>
              <a:rPr lang="en-US" sz="2400" smtClean="0"/>
              <a:t>The basic ideas of LISP language have been organized into a FORTRAN – like syntax</a:t>
            </a:r>
            <a:endParaRPr lang="en-US" sz="2400" smtClean="0"/>
          </a:p>
          <a:p>
            <a:pPr lvl="1" eaLnBrk="1" hangingPunct="1"/>
            <a:r>
              <a:rPr lang="en-US" sz="2400" smtClean="0"/>
              <a:t>It can be interfaced with PUMA 500 robot</a:t>
            </a: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normAutofit fontScale="90000"/>
          </a:bodyPr>
          <a:lstStyle/>
          <a:p>
            <a:pPr eaLnBrk="1" hangingPunct="1">
              <a:defRPr/>
            </a:pPr>
            <a:r>
              <a:rPr lang="en-US" sz="3200" b="1" dirty="0" smtClean="0">
                <a:solidFill>
                  <a:srgbClr val="00CC66"/>
                </a:solidFill>
              </a:rPr>
              <a:t>PLAW </a:t>
            </a:r>
            <a:r>
              <a:rPr lang="en-US" sz="3200" dirty="0" smtClean="0">
                <a:solidFill>
                  <a:srgbClr val="00CC66"/>
                </a:solidFill>
              </a:rPr>
              <a:t>(Programming Languages for Arc Welding).</a:t>
            </a:r>
            <a:r>
              <a:rPr lang="en-US" sz="4000" dirty="0" smtClean="0">
                <a:solidFill>
                  <a:srgbClr val="00CC66"/>
                </a:solidFill>
              </a:rPr>
              <a:t> </a:t>
            </a:r>
            <a:endParaRPr lang="en-US" sz="4000" dirty="0" smtClean="0">
              <a:solidFill>
                <a:srgbClr val="00CC66"/>
              </a:solidFill>
            </a:endParaRPr>
          </a:p>
        </p:txBody>
      </p:sp>
      <p:sp>
        <p:nvSpPr>
          <p:cNvPr id="248835" name="Rectangle 3"/>
          <p:cNvSpPr>
            <a:spLocks noGrp="1" noChangeArrowheads="1"/>
          </p:cNvSpPr>
          <p:nvPr>
            <p:ph type="body" idx="1"/>
          </p:nvPr>
        </p:nvSpPr>
        <p:spPr/>
        <p:txBody>
          <a:bodyPr/>
          <a:lstStyle/>
          <a:p>
            <a:pPr algn="just" eaLnBrk="1" hangingPunct="1">
              <a:lnSpc>
                <a:spcPct val="90000"/>
              </a:lnSpc>
              <a:defRPr/>
            </a:pPr>
            <a:r>
              <a:rPr lang="en-US" sz="2800" dirty="0" smtClean="0"/>
              <a:t>A robot manufacturing company, Komatsu developed it for its series RW Cartesian robots, equipped with arc current and television. </a:t>
            </a:r>
            <a:endParaRPr lang="en-US" sz="2800" dirty="0" smtClean="0"/>
          </a:p>
          <a:p>
            <a:pPr algn="just" eaLnBrk="1" hangingPunct="1">
              <a:lnSpc>
                <a:spcPct val="90000"/>
              </a:lnSpc>
              <a:defRPr/>
            </a:pPr>
            <a:r>
              <a:rPr lang="en-US" sz="2800" dirty="0" smtClean="0"/>
              <a:t>This is a low-level language specifically developed to program an adaptive welding robot. It primarily serves to simplify the programming of complex operations. </a:t>
            </a:r>
            <a:endParaRPr lang="en-US" sz="2800" dirty="0" smtClean="0"/>
          </a:p>
          <a:p>
            <a:pPr algn="just" eaLnBrk="1" hangingPunct="1">
              <a:lnSpc>
                <a:spcPct val="90000"/>
              </a:lnSpc>
              <a:defRPr/>
            </a:pPr>
            <a:r>
              <a:rPr lang="en-US" sz="2800" dirty="0" smtClean="0"/>
              <a:t>In contrast to AL, this language does not call for the use of a large computer (it can well be implemented with a microcomputer).</a:t>
            </a: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body" idx="1"/>
          </p:nvPr>
        </p:nvSpPr>
        <p:spPr/>
        <p:txBody>
          <a:bodyPr/>
          <a:lstStyle/>
          <a:p>
            <a:pPr algn="just" eaLnBrk="1" hangingPunct="1">
              <a:lnSpc>
                <a:spcPct val="80000"/>
              </a:lnSpc>
              <a:defRPr/>
            </a:pPr>
            <a:r>
              <a:rPr lang="en-US" sz="2800" dirty="0" smtClean="0">
                <a:solidFill>
                  <a:srgbClr val="00CC66"/>
                </a:solidFill>
              </a:rPr>
              <a:t>PLAW</a:t>
            </a:r>
            <a:r>
              <a:rPr lang="en-US" sz="2800" dirty="0" smtClean="0"/>
              <a:t> includes the following instructions: </a:t>
            </a:r>
            <a:endParaRPr lang="en-US" sz="2800" dirty="0" smtClean="0"/>
          </a:p>
          <a:p>
            <a:pPr algn="just" eaLnBrk="1" hangingPunct="1">
              <a:lnSpc>
                <a:spcPct val="80000"/>
              </a:lnSpc>
              <a:buFont typeface="Wingdings" panose="05000000000000000000" pitchFamily="2" charset="2"/>
              <a:buNone/>
              <a:defRPr/>
            </a:pPr>
            <a:r>
              <a:rPr lang="en-US" sz="2800" dirty="0" smtClean="0"/>
              <a:t>-Robot motion control (point-to-point, using various interpolation techniques) </a:t>
            </a:r>
            <a:endParaRPr lang="en-US" sz="2800" dirty="0" smtClean="0"/>
          </a:p>
          <a:p>
            <a:pPr algn="just" eaLnBrk="1" hangingPunct="1">
              <a:lnSpc>
                <a:spcPct val="80000"/>
              </a:lnSpc>
              <a:buFont typeface="Wingdings" panose="05000000000000000000" pitchFamily="2" charset="2"/>
              <a:buNone/>
              <a:defRPr/>
            </a:pPr>
            <a:r>
              <a:rPr lang="en-US" sz="2800" dirty="0" smtClean="0"/>
              <a:t>-Control of welding equipment </a:t>
            </a:r>
            <a:endParaRPr lang="en-US" sz="2800" dirty="0" smtClean="0"/>
          </a:p>
          <a:p>
            <a:pPr algn="just" eaLnBrk="1" hangingPunct="1">
              <a:lnSpc>
                <a:spcPct val="80000"/>
              </a:lnSpc>
              <a:buFont typeface="Wingdings" panose="05000000000000000000" pitchFamily="2" charset="2"/>
              <a:buNone/>
              <a:defRPr/>
            </a:pPr>
            <a:r>
              <a:rPr lang="en-US" sz="2800" dirty="0" smtClean="0"/>
              <a:t>-Control of peripherals (by turning ON and OFF the respective channels) </a:t>
            </a:r>
            <a:endParaRPr lang="en-US" sz="2800" dirty="0" smtClean="0"/>
          </a:p>
          <a:p>
            <a:pPr algn="just" eaLnBrk="1" hangingPunct="1">
              <a:lnSpc>
                <a:spcPct val="80000"/>
              </a:lnSpc>
              <a:buFont typeface="Wingdings" panose="05000000000000000000" pitchFamily="2" charset="2"/>
              <a:buNone/>
              <a:defRPr/>
            </a:pPr>
            <a:r>
              <a:rPr lang="en-US" sz="2800" dirty="0" smtClean="0"/>
              <a:t>-Control of sensor systems</a:t>
            </a:r>
            <a:endParaRPr lang="en-US" sz="2800" dirty="0" smtClean="0"/>
          </a:p>
          <a:p>
            <a:pPr algn="just" eaLnBrk="1" hangingPunct="1">
              <a:lnSpc>
                <a:spcPct val="80000"/>
              </a:lnSpc>
              <a:buFont typeface="Wingdings" panose="05000000000000000000" pitchFamily="2" charset="2"/>
              <a:buNone/>
              <a:defRPr/>
            </a:pPr>
            <a:r>
              <a:rPr lang="en-US" sz="2800" dirty="0" smtClean="0"/>
              <a:t>-Service instructions</a:t>
            </a:r>
            <a:endParaRPr lang="en-US" sz="2800" dirty="0" smtClean="0"/>
          </a:p>
          <a:p>
            <a:pPr algn="just" eaLnBrk="1" hangingPunct="1">
              <a:lnSpc>
                <a:spcPct val="80000"/>
              </a:lnSpc>
              <a:buFont typeface="Wingdings" panose="05000000000000000000" pitchFamily="2" charset="2"/>
              <a:buNone/>
              <a:defRPr/>
            </a:pPr>
            <a:r>
              <a:rPr lang="en-US" sz="2800" dirty="0" smtClean="0"/>
              <a:t>-Conditional and unconditional jump instructions. Conditional jump instructions check the status of flags and perform the respective branch action</a:t>
            </a:r>
            <a:endParaRPr lang="en-US" sz="2800" dirty="0" smtClean="0"/>
          </a:p>
        </p:txBody>
      </p:sp>
      <p:sp>
        <p:nvSpPr>
          <p:cNvPr id="249859" name="Rectangle 3"/>
          <p:cNvSpPr>
            <a:spLocks noGrp="1" noChangeArrowheads="1"/>
          </p:cNvSpPr>
          <p:nvPr>
            <p:ph type="title"/>
          </p:nvPr>
        </p:nvSpPr>
        <p:spPr/>
        <p:txBody>
          <a:bodyPr>
            <a:normAutofit fontScale="90000"/>
          </a:bodyPr>
          <a:lstStyle/>
          <a:p>
            <a:pPr eaLnBrk="1" hangingPunct="1">
              <a:defRPr/>
            </a:pPr>
            <a:r>
              <a:rPr lang="en-US" sz="3200" b="1" dirty="0" smtClean="0">
                <a:solidFill>
                  <a:srgbClr val="00CC66"/>
                </a:solidFill>
              </a:rPr>
              <a:t>PLAW </a:t>
            </a:r>
            <a:r>
              <a:rPr lang="en-US" sz="3200" dirty="0" smtClean="0">
                <a:solidFill>
                  <a:srgbClr val="00CC66"/>
                </a:solidFill>
              </a:rPr>
              <a:t>(Programming Languages for Arc Welding).</a:t>
            </a:r>
            <a:r>
              <a:rPr lang="en-US" sz="4000" dirty="0" smtClean="0">
                <a:solidFill>
                  <a:srgbClr val="00CC66"/>
                </a:solidFill>
              </a:rPr>
              <a:t> </a:t>
            </a:r>
            <a:endParaRPr lang="en-US" sz="4000" dirty="0" smtClean="0">
              <a:solidFill>
                <a:srgbClr val="00CC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sz="3200" dirty="0" smtClean="0">
                <a:solidFill>
                  <a:schemeClr val="accent2"/>
                </a:solidFill>
              </a:rPr>
              <a:t>Computer like Robot Programming Languages :</a:t>
            </a:r>
            <a:br>
              <a:rPr lang="en-US" sz="3200" dirty="0" smtClean="0">
                <a:solidFill>
                  <a:schemeClr val="accent2"/>
                </a:solidFill>
              </a:rPr>
            </a:br>
            <a:r>
              <a:rPr lang="en-US" sz="3200" i="1" dirty="0" smtClean="0">
                <a:solidFill>
                  <a:schemeClr val="accent2"/>
                </a:solidFill>
              </a:rPr>
              <a:t>Basic Elements</a:t>
            </a:r>
            <a:endParaRPr lang="en-US" sz="3200" i="1" dirty="0" smtClean="0">
              <a:solidFill>
                <a:schemeClr val="accent2"/>
              </a:solidFill>
            </a:endParaRPr>
          </a:p>
        </p:txBody>
      </p:sp>
      <p:sp>
        <p:nvSpPr>
          <p:cNvPr id="11267" name="Rectangle 3"/>
          <p:cNvSpPr>
            <a:spLocks noGrp="1" noChangeArrowheads="1"/>
          </p:cNvSpPr>
          <p:nvPr>
            <p:ph type="body" idx="4294967295"/>
          </p:nvPr>
        </p:nvSpPr>
        <p:spPr/>
        <p:txBody>
          <a:bodyPr/>
          <a:lstStyle/>
          <a:p>
            <a:pPr marL="609600" indent="-609600" eaLnBrk="1" hangingPunct="1">
              <a:lnSpc>
                <a:spcPct val="95000"/>
              </a:lnSpc>
              <a:spcBef>
                <a:spcPct val="15000"/>
              </a:spcBef>
            </a:pPr>
            <a:r>
              <a:rPr lang="en-US" sz="3400" smtClean="0">
                <a:latin typeface="Times New Roman" panose="02020603050405020304" pitchFamily="18" charset="0"/>
              </a:rPr>
              <a:t>Define Constants and Variables</a:t>
            </a:r>
            <a:endParaRPr lang="en-US" sz="3400" smtClean="0">
              <a:latin typeface="Times New Roman" panose="02020603050405020304" pitchFamily="18" charset="0"/>
            </a:endParaRPr>
          </a:p>
          <a:p>
            <a:pPr marL="609600" indent="-609600" eaLnBrk="1" hangingPunct="1">
              <a:lnSpc>
                <a:spcPct val="95000"/>
              </a:lnSpc>
              <a:spcBef>
                <a:spcPct val="15000"/>
              </a:spcBef>
            </a:pPr>
            <a:r>
              <a:rPr lang="en-US" sz="3400" smtClean="0">
                <a:latin typeface="Times New Roman" panose="02020603050405020304" pitchFamily="18" charset="0"/>
              </a:rPr>
              <a:t>Motion commands </a:t>
            </a:r>
            <a:r>
              <a:rPr lang="en-US" sz="3400" i="1" smtClean="0">
                <a:latin typeface="Times New Roman" panose="02020603050405020304" pitchFamily="18" charset="0"/>
              </a:rPr>
              <a:t>(coordinate systems) </a:t>
            </a:r>
            <a:endParaRPr lang="en-US" sz="3400" i="1" smtClean="0">
              <a:latin typeface="Times New Roman" panose="02020603050405020304" pitchFamily="18" charset="0"/>
            </a:endParaRPr>
          </a:p>
          <a:p>
            <a:pPr marL="609600" indent="-609600" eaLnBrk="1" hangingPunct="1">
              <a:lnSpc>
                <a:spcPct val="95000"/>
              </a:lnSpc>
              <a:spcBef>
                <a:spcPct val="15000"/>
              </a:spcBef>
            </a:pPr>
            <a:r>
              <a:rPr lang="en-US" sz="3400" smtClean="0">
                <a:latin typeface="Times New Roman" panose="02020603050405020304" pitchFamily="18" charset="0"/>
              </a:rPr>
              <a:t>End Effectors Commands</a:t>
            </a:r>
            <a:endParaRPr lang="en-US" sz="3400" smtClean="0">
              <a:latin typeface="Times New Roman" panose="02020603050405020304" pitchFamily="18" charset="0"/>
            </a:endParaRPr>
          </a:p>
          <a:p>
            <a:pPr marL="609600" indent="-609600" eaLnBrk="1" hangingPunct="1">
              <a:lnSpc>
                <a:spcPct val="95000"/>
              </a:lnSpc>
              <a:spcBef>
                <a:spcPct val="15000"/>
              </a:spcBef>
            </a:pPr>
            <a:r>
              <a:rPr lang="en-US" sz="3400" smtClean="0">
                <a:latin typeface="Times New Roman" panose="02020603050405020304" pitchFamily="18" charset="0"/>
              </a:rPr>
              <a:t>Sensor Commands</a:t>
            </a:r>
            <a:endParaRPr lang="en-US" sz="3400" smtClean="0">
              <a:latin typeface="Times New Roman" panose="02020603050405020304" pitchFamily="18" charset="0"/>
            </a:endParaRPr>
          </a:p>
          <a:p>
            <a:pPr marL="609600" indent="-609600" eaLnBrk="1" hangingPunct="1">
              <a:lnSpc>
                <a:spcPct val="95000"/>
              </a:lnSpc>
              <a:spcBef>
                <a:spcPct val="15000"/>
              </a:spcBef>
            </a:pPr>
            <a:r>
              <a:rPr lang="en-US" sz="3400" smtClean="0">
                <a:latin typeface="Times New Roman" panose="02020603050405020304" pitchFamily="18" charset="0"/>
              </a:rPr>
              <a:t>Program Control Commands</a:t>
            </a:r>
            <a:endParaRPr lang="en-US" sz="3400" smtClean="0">
              <a:latin typeface="Times New Roman" panose="02020603050405020304" pitchFamily="18" charset="0"/>
            </a:endParaRPr>
          </a:p>
          <a:p>
            <a:pPr marL="609600" indent="-609600" eaLnBrk="1" hangingPunct="1">
              <a:lnSpc>
                <a:spcPct val="95000"/>
              </a:lnSpc>
              <a:spcBef>
                <a:spcPct val="15000"/>
              </a:spcBef>
            </a:pPr>
            <a:r>
              <a:rPr lang="en-US" sz="3400" smtClean="0">
                <a:latin typeface="Times New Roman" panose="02020603050405020304" pitchFamily="18" charset="0"/>
              </a:rPr>
              <a:t>Communications Commands </a:t>
            </a:r>
            <a:endParaRPr lang="en-US" sz="3400" smtClean="0">
              <a:latin typeface="Times New Roman" panose="02020603050405020304" pitchFamily="18" charset="0"/>
            </a:endParaRPr>
          </a:p>
          <a:p>
            <a:pPr marL="609600" indent="-609600" eaLnBrk="1" hangingPunct="1">
              <a:lnSpc>
                <a:spcPct val="95000"/>
              </a:lnSpc>
              <a:spcBef>
                <a:spcPct val="15000"/>
              </a:spcBef>
            </a:pPr>
            <a:r>
              <a:rPr lang="en-US" sz="3400" smtClean="0">
                <a:latin typeface="Times New Roman" panose="02020603050405020304" pitchFamily="18" charset="0"/>
              </a:rPr>
              <a:t>Monitor Mode Commands  </a:t>
            </a:r>
            <a:endParaRPr lang="en-US" sz="3400" smtClean="0">
              <a:latin typeface="Times New Roman" panose="02020603050405020304" pitchFamily="18" charset="0"/>
            </a:endParaRPr>
          </a:p>
          <a:p>
            <a:pPr marL="609600" indent="-609600" eaLnBrk="1" hangingPunct="1"/>
            <a:endParaRPr lang="en-US"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455613" y="273050"/>
            <a:ext cx="8226425" cy="793750"/>
          </a:xfrm>
        </p:spPr>
        <p:txBody>
          <a:bodyPr/>
          <a:lstStyle/>
          <a:p>
            <a:pPr eaLnBrk="1" hangingPunct="1">
              <a:defRPr/>
            </a:pPr>
            <a:r>
              <a:rPr lang="en-US" sz="3200" b="1" dirty="0" smtClean="0">
                <a:solidFill>
                  <a:srgbClr val="00CC66"/>
                </a:solidFill>
              </a:rPr>
              <a:t>PASCAL</a:t>
            </a:r>
            <a:endParaRPr lang="en-US" sz="3200" b="1" dirty="0" smtClean="0">
              <a:solidFill>
                <a:srgbClr val="00CC66"/>
              </a:solidFill>
            </a:endParaRPr>
          </a:p>
        </p:txBody>
      </p:sp>
      <p:sp>
        <p:nvSpPr>
          <p:cNvPr id="252931" name="Rectangle 3"/>
          <p:cNvSpPr>
            <a:spLocks noGrp="1" noChangeArrowheads="1"/>
          </p:cNvSpPr>
          <p:nvPr>
            <p:ph type="body" idx="1"/>
          </p:nvPr>
        </p:nvSpPr>
        <p:spPr>
          <a:xfrm>
            <a:off x="455613" y="1143000"/>
            <a:ext cx="8226425" cy="4953000"/>
          </a:xfrm>
        </p:spPr>
        <p:txBody>
          <a:bodyPr/>
          <a:lstStyle/>
          <a:p>
            <a:pPr eaLnBrk="1" hangingPunct="1">
              <a:lnSpc>
                <a:spcPct val="90000"/>
              </a:lnSpc>
              <a:defRPr/>
            </a:pPr>
            <a:r>
              <a:rPr lang="en-US" sz="2800" smtClean="0"/>
              <a:t>It is a standard programming language developed by </a:t>
            </a:r>
            <a:r>
              <a:rPr lang="en-US" sz="2800" smtClean="0">
                <a:solidFill>
                  <a:schemeClr val="tx2"/>
                </a:solidFill>
              </a:rPr>
              <a:t>Blazie Pascal</a:t>
            </a:r>
            <a:r>
              <a:rPr lang="en-US" sz="2800" smtClean="0"/>
              <a:t> for data processing that uses structured statements to organize the program in a modular and efficient way. </a:t>
            </a:r>
            <a:endParaRPr lang="en-US" sz="2800" smtClean="0"/>
          </a:p>
          <a:p>
            <a:pPr eaLnBrk="1" hangingPunct="1">
              <a:lnSpc>
                <a:spcPct val="90000"/>
              </a:lnSpc>
              <a:defRPr/>
            </a:pPr>
            <a:r>
              <a:rPr lang="en-US" sz="2800" smtClean="0"/>
              <a:t>The structured statements force the program into separate modules to reduce the number of branches.</a:t>
            </a:r>
            <a:endParaRPr lang="en-US" sz="2800" smtClean="0"/>
          </a:p>
          <a:p>
            <a:pPr eaLnBrk="1" hangingPunct="1">
              <a:lnSpc>
                <a:spcPct val="90000"/>
              </a:lnSpc>
              <a:defRPr/>
            </a:pPr>
            <a:r>
              <a:rPr lang="en-US" sz="2800" smtClean="0"/>
              <a:t>Each module is self-contained and can be entered only at the top and exited only at the bottom, so that errors due to branching mistakes are easier to catch and eliminate.</a:t>
            </a: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body" idx="1"/>
          </p:nvPr>
        </p:nvSpPr>
        <p:spPr/>
        <p:txBody>
          <a:bodyPr/>
          <a:lstStyle/>
          <a:p>
            <a:pPr eaLnBrk="1" hangingPunct="1">
              <a:defRPr/>
            </a:pPr>
            <a:r>
              <a:rPr lang="en-US" sz="2800" smtClean="0"/>
              <a:t>Data types are the descriptors that identify elements in the language such as INTEGERS, REAL NUMBERS, and CHARACTERS. </a:t>
            </a:r>
            <a:endParaRPr lang="en-US" sz="2800" smtClean="0"/>
          </a:p>
          <a:p>
            <a:pPr eaLnBrk="1" hangingPunct="1">
              <a:defRPr/>
            </a:pPr>
            <a:r>
              <a:rPr lang="en-US" sz="2800" smtClean="0"/>
              <a:t>It is a well-known and widely used language, and was chosen as the basis for several robot languages. </a:t>
            </a:r>
            <a:endParaRPr lang="en-US" sz="2800" smtClean="0"/>
          </a:p>
          <a:p>
            <a:pPr eaLnBrk="1" hangingPunct="1">
              <a:defRPr/>
            </a:pPr>
            <a:endParaRPr lang="en-US" sz="2800" smtClean="0"/>
          </a:p>
        </p:txBody>
      </p:sp>
      <p:sp>
        <p:nvSpPr>
          <p:cNvPr id="253955" name="Rectangle 3"/>
          <p:cNvSpPr>
            <a:spLocks noGrp="1" noChangeArrowheads="1"/>
          </p:cNvSpPr>
          <p:nvPr>
            <p:ph type="title"/>
          </p:nvPr>
        </p:nvSpPr>
        <p:spPr>
          <a:xfrm>
            <a:off x="455613" y="273050"/>
            <a:ext cx="8226425" cy="946150"/>
          </a:xfrm>
        </p:spPr>
        <p:txBody>
          <a:bodyPr/>
          <a:lstStyle/>
          <a:p>
            <a:pPr eaLnBrk="1" hangingPunct="1">
              <a:defRPr/>
            </a:pPr>
            <a:r>
              <a:rPr lang="en-US" sz="3200" b="1" dirty="0" smtClean="0">
                <a:solidFill>
                  <a:srgbClr val="00CC66"/>
                </a:solidFill>
              </a:rPr>
              <a:t>PASCAL</a:t>
            </a:r>
            <a:endParaRPr lang="en-US" sz="3200" b="1" dirty="0" smtClean="0">
              <a:solidFill>
                <a:srgbClr val="00CC66"/>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455613" y="273050"/>
            <a:ext cx="8226425" cy="717550"/>
          </a:xfrm>
        </p:spPr>
        <p:txBody>
          <a:bodyPr/>
          <a:lstStyle/>
          <a:p>
            <a:pPr eaLnBrk="1" hangingPunct="1">
              <a:defRPr/>
            </a:pPr>
            <a:r>
              <a:rPr lang="en-US" sz="3200" b="1" dirty="0" smtClean="0">
                <a:solidFill>
                  <a:srgbClr val="00CC66"/>
                </a:solidFill>
              </a:rPr>
              <a:t>PAL</a:t>
            </a:r>
            <a:endParaRPr lang="en-US" sz="3200" b="1" dirty="0" smtClean="0">
              <a:solidFill>
                <a:srgbClr val="00CC66"/>
              </a:solidFill>
            </a:endParaRPr>
          </a:p>
        </p:txBody>
      </p:sp>
      <p:sp>
        <p:nvSpPr>
          <p:cNvPr id="254979" name="Rectangle 3"/>
          <p:cNvSpPr>
            <a:spLocks noGrp="1" noChangeArrowheads="1"/>
          </p:cNvSpPr>
          <p:nvPr>
            <p:ph type="body" idx="1"/>
          </p:nvPr>
        </p:nvSpPr>
        <p:spPr>
          <a:xfrm>
            <a:off x="0" y="1066800"/>
            <a:ext cx="9144000" cy="5410200"/>
          </a:xfrm>
        </p:spPr>
        <p:txBody>
          <a:bodyPr/>
          <a:lstStyle/>
          <a:p>
            <a:pPr algn="just" eaLnBrk="1" hangingPunct="1">
              <a:lnSpc>
                <a:spcPct val="80000"/>
              </a:lnSpc>
              <a:defRPr/>
            </a:pPr>
            <a:r>
              <a:rPr lang="en-US" sz="2800" dirty="0" smtClean="0"/>
              <a:t>Richard Paul, added capabilities to PASCAL to WAVE and the AL language provide a new type of programming language PAL. </a:t>
            </a:r>
            <a:endParaRPr lang="en-US" sz="2800" dirty="0" smtClean="0"/>
          </a:p>
          <a:p>
            <a:pPr algn="just" eaLnBrk="1" hangingPunct="1">
              <a:lnSpc>
                <a:spcPct val="80000"/>
              </a:lnSpc>
              <a:defRPr/>
            </a:pPr>
            <a:r>
              <a:rPr lang="en-US" sz="2800" b="1" dirty="0" smtClean="0"/>
              <a:t>PAL</a:t>
            </a:r>
            <a:r>
              <a:rPr lang="en-US" sz="2800" dirty="0" smtClean="0"/>
              <a:t>, the </a:t>
            </a:r>
            <a:r>
              <a:rPr lang="en-US" sz="2800" dirty="0" smtClean="0">
                <a:solidFill>
                  <a:srgbClr val="FF0000"/>
                </a:solidFill>
              </a:rPr>
              <a:t>Pedagogic Algorithmic </a:t>
            </a:r>
            <a:r>
              <a:rPr lang="en-US" sz="2800" b="1" dirty="0" smtClean="0">
                <a:solidFill>
                  <a:srgbClr val="FF0000"/>
                </a:solidFill>
              </a:rPr>
              <a:t>Language</a:t>
            </a:r>
            <a:r>
              <a:rPr lang="en-US" sz="2800" b="1" dirty="0" smtClean="0"/>
              <a:t>.</a:t>
            </a:r>
            <a:endParaRPr lang="en-US" sz="2800" dirty="0" smtClean="0"/>
          </a:p>
          <a:p>
            <a:pPr algn="just" eaLnBrk="1" hangingPunct="1">
              <a:lnSpc>
                <a:spcPct val="80000"/>
              </a:lnSpc>
              <a:defRPr/>
            </a:pPr>
            <a:r>
              <a:rPr lang="en-US" sz="2800" dirty="0" smtClean="0"/>
              <a:t>This allowed them to take advantage of the proven, well-known PASCAL language and yet provide new capability.</a:t>
            </a:r>
            <a:endParaRPr lang="en-US" sz="2800" dirty="0" smtClean="0"/>
          </a:p>
          <a:p>
            <a:pPr algn="just" eaLnBrk="1" hangingPunct="1">
              <a:lnSpc>
                <a:spcPct val="80000"/>
              </a:lnSpc>
              <a:defRPr/>
            </a:pPr>
            <a:r>
              <a:rPr lang="en-US" sz="2800" dirty="0" smtClean="0"/>
              <a:t>In the PAL data structure, the relationship between the arm and the object can be given explicitly by the use of homogeneous matrix transforms. Every motion statement in PAL causes the manipulator position and orientation to be specified in an equation representing a closed kinematic chain. </a:t>
            </a: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body" idx="1"/>
          </p:nvPr>
        </p:nvSpPr>
        <p:spPr/>
        <p:txBody>
          <a:bodyPr/>
          <a:lstStyle/>
          <a:p>
            <a:pPr algn="just" eaLnBrk="1" hangingPunct="1">
              <a:defRPr/>
            </a:pPr>
            <a:r>
              <a:rPr lang="en-US" sz="2800" dirty="0" smtClean="0"/>
              <a:t>An interesting and potentially valuable capability of PAL is the ease with which unknown points can be picked up from a task and incorporated into the program. Every motion statement in PAL causes the solution of homogeneous equations that represent the position of the kinematic chain of links and joints in the arm. </a:t>
            </a:r>
            <a:endParaRPr lang="en-US" sz="2800" dirty="0" smtClean="0"/>
          </a:p>
          <a:p>
            <a:pPr eaLnBrk="1" hangingPunct="1">
              <a:defRPr/>
            </a:pPr>
            <a:endParaRPr lang="en-US" sz="2800" dirty="0" smtClean="0"/>
          </a:p>
        </p:txBody>
      </p:sp>
      <p:sp>
        <p:nvSpPr>
          <p:cNvPr id="256003" name="Rectangle 3"/>
          <p:cNvSpPr>
            <a:spLocks noGrp="1" noChangeArrowheads="1"/>
          </p:cNvSpPr>
          <p:nvPr>
            <p:ph type="title"/>
          </p:nvPr>
        </p:nvSpPr>
        <p:spPr>
          <a:xfrm>
            <a:off x="455613" y="273050"/>
            <a:ext cx="8226425" cy="869950"/>
          </a:xfrm>
        </p:spPr>
        <p:txBody>
          <a:bodyPr/>
          <a:lstStyle/>
          <a:p>
            <a:pPr eaLnBrk="1" hangingPunct="1">
              <a:defRPr/>
            </a:pPr>
            <a:r>
              <a:rPr lang="en-US" sz="3200" b="1" dirty="0" smtClean="0">
                <a:solidFill>
                  <a:srgbClr val="00CC66"/>
                </a:solidFill>
              </a:rPr>
              <a:t>PAL</a:t>
            </a:r>
            <a:endParaRPr lang="en-US" sz="3200" b="1" dirty="0" smtClean="0">
              <a:solidFill>
                <a:srgbClr val="00CC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pPr eaLnBrk="1" hangingPunct="1"/>
            <a:r>
              <a:rPr lang="en-US" smtClean="0">
                <a:solidFill>
                  <a:schemeClr val="accent2"/>
                </a:solidFill>
              </a:rPr>
              <a:t>Robot Programming Languages</a:t>
            </a:r>
            <a:endParaRPr lang="en-US" smtClean="0"/>
          </a:p>
        </p:txBody>
      </p:sp>
      <p:sp>
        <p:nvSpPr>
          <p:cNvPr id="12291" name="Content Placeholder 2"/>
          <p:cNvSpPr>
            <a:spLocks noGrp="1"/>
          </p:cNvSpPr>
          <p:nvPr>
            <p:ph idx="4294967295"/>
          </p:nvPr>
        </p:nvSpPr>
        <p:spPr>
          <a:xfrm>
            <a:off x="685800" y="1676400"/>
            <a:ext cx="8153400" cy="4724400"/>
          </a:xfrm>
        </p:spPr>
        <p:txBody>
          <a:bodyPr/>
          <a:lstStyle/>
          <a:p>
            <a:pPr algn="just" eaLnBrk="1" hangingPunct="1"/>
            <a:r>
              <a:rPr lang="en-US" sz="2200" b="1" dirty="0" smtClean="0"/>
              <a:t>WAVE</a:t>
            </a:r>
            <a:endParaRPr lang="en-US" sz="2200" b="1" dirty="0" smtClean="0"/>
          </a:p>
          <a:p>
            <a:pPr lvl="1" algn="just" eaLnBrk="1" hangingPunct="1"/>
            <a:r>
              <a:rPr lang="en-US" sz="2200" dirty="0" smtClean="0"/>
              <a:t>Developed at </a:t>
            </a:r>
            <a:r>
              <a:rPr lang="en-US" sz="2200" dirty="0" err="1" smtClean="0"/>
              <a:t>Standford</a:t>
            </a:r>
            <a:endParaRPr lang="en-US" sz="2200" dirty="0" smtClean="0"/>
          </a:p>
          <a:p>
            <a:pPr lvl="1" algn="just" eaLnBrk="1" hangingPunct="1"/>
            <a:r>
              <a:rPr lang="en-US" sz="2200" dirty="0" smtClean="0"/>
              <a:t>Demonstrated a robot hand-eye coordination in the machine vision robot</a:t>
            </a:r>
            <a:endParaRPr lang="en-US" sz="2200" dirty="0" smtClean="0"/>
          </a:p>
          <a:p>
            <a:pPr lvl="1" algn="just" eaLnBrk="1" hangingPunct="1"/>
            <a:r>
              <a:rPr lang="en-US" sz="2200" dirty="0" smtClean="0"/>
              <a:t>Trajectory calculations through coordination of joint movements, end-</a:t>
            </a:r>
            <a:r>
              <a:rPr lang="en-US" sz="2200" dirty="0" err="1" smtClean="0"/>
              <a:t>effector</a:t>
            </a:r>
            <a:r>
              <a:rPr lang="en-US" sz="2200" dirty="0" smtClean="0"/>
              <a:t> positions and touch sensing</a:t>
            </a:r>
            <a:endParaRPr lang="en-US" sz="2200" dirty="0" smtClean="0"/>
          </a:p>
          <a:p>
            <a:pPr lvl="1" algn="just" eaLnBrk="1" hangingPunct="1"/>
            <a:r>
              <a:rPr lang="en-US" sz="2200" dirty="0" smtClean="0"/>
              <a:t>Algorithm is too complex and not user friendly</a:t>
            </a:r>
            <a:endParaRPr lang="en-US" sz="2200" dirty="0" smtClean="0"/>
          </a:p>
          <a:p>
            <a:pPr algn="just" eaLnBrk="1" hangingPunct="1"/>
            <a:r>
              <a:rPr lang="en-US" sz="2200" dirty="0" smtClean="0"/>
              <a:t> </a:t>
            </a:r>
            <a:r>
              <a:rPr lang="en-US" sz="2200" b="1" dirty="0" smtClean="0"/>
              <a:t>AL</a:t>
            </a:r>
            <a:endParaRPr lang="en-US" sz="2200" b="1" dirty="0" smtClean="0"/>
          </a:p>
          <a:p>
            <a:pPr lvl="1" algn="just" eaLnBrk="1" hangingPunct="1"/>
            <a:r>
              <a:rPr lang="en-US" sz="2200" dirty="0" smtClean="0"/>
              <a:t>Later developed at </a:t>
            </a:r>
            <a:r>
              <a:rPr lang="en-US" sz="2200" dirty="0" err="1" smtClean="0"/>
              <a:t>Standford</a:t>
            </a:r>
            <a:endParaRPr lang="en-US" sz="2200" dirty="0" smtClean="0"/>
          </a:p>
          <a:p>
            <a:pPr lvl="1" algn="just" eaLnBrk="1" hangingPunct="1"/>
            <a:r>
              <a:rPr lang="en-US" sz="2200" dirty="0" smtClean="0"/>
              <a:t>The language can implement various subroutines, involving activities between the robot and its surroundings.</a:t>
            </a:r>
            <a:endParaRPr lang="en-US" sz="2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455613" y="273050"/>
            <a:ext cx="8226425" cy="869950"/>
          </a:xfrm>
        </p:spPr>
        <p:txBody>
          <a:bodyPr/>
          <a:lstStyle/>
          <a:p>
            <a:pPr eaLnBrk="1" hangingPunct="1">
              <a:defRPr/>
            </a:pPr>
            <a:r>
              <a:rPr lang="en-US" sz="3200" b="1" dirty="0" smtClean="0">
                <a:solidFill>
                  <a:srgbClr val="00CC66"/>
                </a:solidFill>
              </a:rPr>
              <a:t> AL (</a:t>
            </a:r>
            <a:r>
              <a:rPr lang="en-US" sz="3200" dirty="0" smtClean="0">
                <a:solidFill>
                  <a:srgbClr val="00CC66"/>
                </a:solidFill>
              </a:rPr>
              <a:t>Assembly Language)</a:t>
            </a:r>
            <a:endParaRPr lang="en-US" sz="3200" dirty="0" smtClean="0">
              <a:solidFill>
                <a:srgbClr val="00CC66"/>
              </a:solidFill>
            </a:endParaRPr>
          </a:p>
        </p:txBody>
      </p:sp>
      <p:sp>
        <p:nvSpPr>
          <p:cNvPr id="245763" name="Rectangle 3"/>
          <p:cNvSpPr>
            <a:spLocks noGrp="1" noChangeArrowheads="1"/>
          </p:cNvSpPr>
          <p:nvPr>
            <p:ph type="body" idx="1"/>
          </p:nvPr>
        </p:nvSpPr>
        <p:spPr>
          <a:xfrm>
            <a:off x="455613" y="1219200"/>
            <a:ext cx="8226425" cy="5105400"/>
          </a:xfrm>
        </p:spPr>
        <p:txBody>
          <a:bodyPr/>
          <a:lstStyle/>
          <a:p>
            <a:pPr algn="just" eaLnBrk="1" hangingPunct="1">
              <a:lnSpc>
                <a:spcPct val="90000"/>
              </a:lnSpc>
              <a:defRPr/>
            </a:pPr>
            <a:r>
              <a:rPr lang="en-US" sz="2800" dirty="0" smtClean="0"/>
              <a:t>AL is a high-level programming system for specification of manipulator tasks such as automatic assembly in production line manufacturing. </a:t>
            </a:r>
            <a:endParaRPr lang="en-US" sz="2800" dirty="0" smtClean="0"/>
          </a:p>
          <a:p>
            <a:pPr algn="just" eaLnBrk="1" hangingPunct="1">
              <a:lnSpc>
                <a:spcPct val="90000"/>
              </a:lnSpc>
              <a:defRPr/>
            </a:pPr>
            <a:r>
              <a:rPr lang="en-US" sz="2800" dirty="0" smtClean="0"/>
              <a:t>AL has a considerable effect on other languages and has emerged as one of the leading contenders for a common robotic language. </a:t>
            </a:r>
            <a:endParaRPr lang="en-US" sz="2800" dirty="0" smtClean="0"/>
          </a:p>
          <a:p>
            <a:pPr algn="just" eaLnBrk="1" hangingPunct="1">
              <a:lnSpc>
                <a:spcPct val="90000"/>
              </a:lnSpc>
              <a:defRPr/>
            </a:pPr>
            <a:r>
              <a:rPr lang="en-US" sz="2800" dirty="0" smtClean="0"/>
              <a:t>It was developed at Stanford University in 1974 and has been improved and tested since then. </a:t>
            </a:r>
            <a:endParaRPr lang="en-US" sz="2800" dirty="0" smtClean="0"/>
          </a:p>
          <a:p>
            <a:pPr algn="just" eaLnBrk="1" hangingPunct="1">
              <a:lnSpc>
                <a:spcPct val="90000"/>
              </a:lnSpc>
              <a:defRPr/>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body" idx="1"/>
          </p:nvPr>
        </p:nvSpPr>
        <p:spPr>
          <a:xfrm>
            <a:off x="455613" y="1598613"/>
            <a:ext cx="8226425" cy="4954587"/>
          </a:xfrm>
        </p:spPr>
        <p:txBody>
          <a:bodyPr/>
          <a:lstStyle/>
          <a:p>
            <a:pPr algn="just" eaLnBrk="1" hangingPunct="1">
              <a:defRPr/>
            </a:pPr>
            <a:r>
              <a:rPr lang="en-US" dirty="0" smtClean="0"/>
              <a:t>It has an </a:t>
            </a:r>
            <a:r>
              <a:rPr lang="en-US" dirty="0" smtClean="0">
                <a:solidFill>
                  <a:srgbClr val="00CC66"/>
                </a:solidFill>
              </a:rPr>
              <a:t>ALGOL</a:t>
            </a:r>
            <a:r>
              <a:rPr lang="en-US" dirty="0" smtClean="0"/>
              <a:t>-like source language, a translator to convert programs into run able code, and a runtime system for controlling manipulators and other devices. Trajectory calculations are done at compile time and are modified during runtime as necessary.</a:t>
            </a:r>
            <a:endParaRPr lang="en-US" sz="2800" dirty="0" smtClean="0"/>
          </a:p>
          <a:p>
            <a:pPr algn="just" eaLnBrk="1" hangingPunct="1">
              <a:defRPr/>
            </a:pPr>
            <a:r>
              <a:rPr lang="en-US" sz="2800" dirty="0" smtClean="0"/>
              <a:t>Two or more objects can be handled as one by the use of AFFIX commands that cause them to appear as one object.</a:t>
            </a:r>
            <a:endParaRPr lang="en-US" sz="2800" dirty="0" smtClean="0"/>
          </a:p>
        </p:txBody>
      </p:sp>
      <p:sp>
        <p:nvSpPr>
          <p:cNvPr id="246787" name="Rectangle 3"/>
          <p:cNvSpPr>
            <a:spLocks noGrp="1" noChangeArrowheads="1"/>
          </p:cNvSpPr>
          <p:nvPr>
            <p:ph type="title"/>
          </p:nvPr>
        </p:nvSpPr>
        <p:spPr/>
        <p:txBody>
          <a:bodyPr/>
          <a:lstStyle/>
          <a:p>
            <a:pPr eaLnBrk="1" hangingPunct="1">
              <a:defRPr/>
            </a:pPr>
            <a:r>
              <a:rPr lang="en-US" sz="3200" b="1" dirty="0" smtClean="0">
                <a:solidFill>
                  <a:srgbClr val="00CC66"/>
                </a:solidFill>
              </a:rPr>
              <a:t>AL </a:t>
            </a:r>
            <a:r>
              <a:rPr lang="en-US" sz="3200" dirty="0" smtClean="0">
                <a:solidFill>
                  <a:srgbClr val="00CC66"/>
                </a:solidFill>
              </a:rPr>
              <a:t>(Assembly Language)</a:t>
            </a:r>
            <a:endParaRPr lang="en-US" sz="3200" dirty="0" smtClean="0">
              <a:solidFill>
                <a:srgbClr val="00CC6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455613" y="273050"/>
            <a:ext cx="8226425" cy="946150"/>
          </a:xfrm>
        </p:spPr>
        <p:txBody>
          <a:bodyPr/>
          <a:lstStyle/>
          <a:p>
            <a:pPr eaLnBrk="1" hangingPunct="1">
              <a:defRPr/>
            </a:pPr>
            <a:r>
              <a:rPr lang="en-US" sz="3200" b="1" dirty="0" smtClean="0">
                <a:solidFill>
                  <a:srgbClr val="00CC66"/>
                </a:solidFill>
              </a:rPr>
              <a:t>AL </a:t>
            </a:r>
            <a:r>
              <a:rPr lang="en-US" sz="3200" dirty="0" smtClean="0">
                <a:solidFill>
                  <a:srgbClr val="00CC66"/>
                </a:solidFill>
              </a:rPr>
              <a:t>(Assembly Language)</a:t>
            </a:r>
            <a:endParaRPr lang="en-US" sz="3200" dirty="0" smtClean="0">
              <a:solidFill>
                <a:srgbClr val="00CC66"/>
              </a:solidFill>
            </a:endParaRPr>
          </a:p>
        </p:txBody>
      </p:sp>
      <p:sp>
        <p:nvSpPr>
          <p:cNvPr id="247811" name="Rectangle 3"/>
          <p:cNvSpPr>
            <a:spLocks noGrp="1" noChangeArrowheads="1"/>
          </p:cNvSpPr>
          <p:nvPr>
            <p:ph type="body" idx="1"/>
          </p:nvPr>
        </p:nvSpPr>
        <p:spPr>
          <a:xfrm>
            <a:off x="381000" y="1219200"/>
            <a:ext cx="8226425" cy="5257800"/>
          </a:xfrm>
        </p:spPr>
        <p:txBody>
          <a:bodyPr/>
          <a:lstStyle/>
          <a:p>
            <a:pPr algn="just" eaLnBrk="1" hangingPunct="1">
              <a:lnSpc>
                <a:spcPct val="90000"/>
              </a:lnSpc>
              <a:defRPr/>
            </a:pPr>
            <a:r>
              <a:rPr lang="en-US" sz="2800" dirty="0" smtClean="0"/>
              <a:t>Force sensing and compliance are implemented by a number of subroutines and by condition monitor statements in the syntax of the language. </a:t>
            </a:r>
            <a:endParaRPr lang="en-US" sz="2800" dirty="0" smtClean="0"/>
          </a:p>
          <a:p>
            <a:pPr algn="just" eaLnBrk="1" hangingPunct="1">
              <a:lnSpc>
                <a:spcPct val="90000"/>
              </a:lnSpc>
              <a:defRPr/>
            </a:pPr>
            <a:r>
              <a:rPr lang="en-US" sz="2800" dirty="0" smtClean="0"/>
              <a:t>There are signal statements and wait statements available when one process must wait for the completion of another process. These and other statements make possible the coordinated operation of two or more robot arms.</a:t>
            </a:r>
            <a:endParaRPr lang="en-US" sz="2800" dirty="0" smtClean="0"/>
          </a:p>
          <a:p>
            <a:pPr algn="just" eaLnBrk="1" hangingPunct="1">
              <a:lnSpc>
                <a:spcPct val="90000"/>
              </a:lnSpc>
              <a:defRPr/>
            </a:pPr>
            <a:r>
              <a:rPr lang="en-US" sz="2800" dirty="0" smtClean="0"/>
              <a:t>Arm and hand movement commands are available to control moves, velocities, forces, and torques. </a:t>
            </a: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pPr eaLnBrk="1" hangingPunct="1"/>
            <a:r>
              <a:rPr lang="en-US" smtClean="0">
                <a:solidFill>
                  <a:schemeClr val="accent2"/>
                </a:solidFill>
              </a:rPr>
              <a:t>Robot Programming Languages</a:t>
            </a:r>
            <a:endParaRPr lang="en-US" smtClean="0"/>
          </a:p>
        </p:txBody>
      </p:sp>
      <p:sp>
        <p:nvSpPr>
          <p:cNvPr id="13315" name="Content Placeholder 2"/>
          <p:cNvSpPr>
            <a:spLocks noGrp="1"/>
          </p:cNvSpPr>
          <p:nvPr>
            <p:ph idx="4294967295"/>
          </p:nvPr>
        </p:nvSpPr>
        <p:spPr/>
        <p:txBody>
          <a:bodyPr/>
          <a:lstStyle/>
          <a:p>
            <a:pPr algn="just" eaLnBrk="1" hangingPunct="1"/>
            <a:r>
              <a:rPr lang="en-US" sz="2200" b="1" dirty="0" smtClean="0"/>
              <a:t>VAL</a:t>
            </a:r>
            <a:endParaRPr lang="en-US" sz="2200" b="1" dirty="0" smtClean="0"/>
          </a:p>
          <a:p>
            <a:pPr lvl="1" algn="just" eaLnBrk="1" hangingPunct="1"/>
            <a:r>
              <a:rPr lang="en-US" sz="2400" dirty="0" smtClean="0"/>
              <a:t>Popular textual robot language developed by </a:t>
            </a:r>
            <a:r>
              <a:rPr lang="en-US" sz="2400" dirty="0" err="1" smtClean="0"/>
              <a:t>Unimation</a:t>
            </a:r>
            <a:r>
              <a:rPr lang="en-US" sz="2400" dirty="0" smtClean="0"/>
              <a:t> Inc. for the PUMA series of robots.</a:t>
            </a:r>
            <a:endParaRPr lang="en-US" sz="2400" dirty="0" smtClean="0"/>
          </a:p>
          <a:p>
            <a:pPr lvl="1" algn="just" eaLnBrk="1" hangingPunct="1"/>
            <a:r>
              <a:rPr lang="en-US" sz="2400" dirty="0" smtClean="0"/>
              <a:t>Victor </a:t>
            </a:r>
            <a:r>
              <a:rPr lang="en-US" sz="2400" dirty="0" err="1" smtClean="0"/>
              <a:t>Sheinman</a:t>
            </a:r>
            <a:r>
              <a:rPr lang="en-US" sz="2400" dirty="0" smtClean="0"/>
              <a:t> developed VAL languages.</a:t>
            </a:r>
            <a:endParaRPr lang="en-US" sz="2400" dirty="0" smtClean="0"/>
          </a:p>
          <a:p>
            <a:pPr lvl="1" algn="just" eaLnBrk="1" hangingPunct="1"/>
            <a:r>
              <a:rPr lang="en-US" sz="2400" dirty="0" smtClean="0"/>
              <a:t>Later VAL II is developed</a:t>
            </a:r>
            <a:endParaRPr lang="en-US" sz="2400" dirty="0" smtClean="0"/>
          </a:p>
          <a:p>
            <a:pPr lvl="1" algn="just" eaLnBrk="1" hangingPunct="1"/>
            <a:r>
              <a:rPr lang="en-US" sz="2400" dirty="0" smtClean="0"/>
              <a:t>It provides arm movement in joint, world and tool coordinates, gripping and speed control.</a:t>
            </a:r>
            <a:endParaRPr lang="en-US" sz="2400" dirty="0" smtClean="0"/>
          </a:p>
          <a:p>
            <a:pPr algn="just" eaLnBrk="1" hangingPunct="1"/>
            <a:r>
              <a:rPr lang="en-US" sz="2200" b="1" dirty="0" smtClean="0"/>
              <a:t>AML</a:t>
            </a:r>
            <a:endParaRPr lang="en-US" sz="2200" b="1" dirty="0" smtClean="0"/>
          </a:p>
          <a:p>
            <a:pPr lvl="1" algn="just" eaLnBrk="1" hangingPunct="1"/>
            <a:r>
              <a:rPr lang="en-US" sz="2400" dirty="0" smtClean="0"/>
              <a:t>Developed by IBM</a:t>
            </a:r>
            <a:endParaRPr lang="en-US" sz="2400" dirty="0" smtClean="0"/>
          </a:p>
          <a:p>
            <a:pPr lvl="1" algn="just" eaLnBrk="1" hangingPunct="1"/>
            <a:r>
              <a:rPr lang="en-US" sz="2400" dirty="0" smtClean="0"/>
              <a:t>It is possible to interface other programming languages.</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455613" y="273050"/>
            <a:ext cx="8226425" cy="869950"/>
          </a:xfrm>
        </p:spPr>
        <p:txBody>
          <a:bodyPr/>
          <a:lstStyle/>
          <a:p>
            <a:pPr eaLnBrk="1" hangingPunct="1">
              <a:defRPr/>
            </a:pPr>
            <a:r>
              <a:rPr lang="en-US" sz="3200" b="1" dirty="0" smtClean="0">
                <a:solidFill>
                  <a:srgbClr val="00CC66"/>
                </a:solidFill>
              </a:rPr>
              <a:t>AML </a:t>
            </a:r>
            <a:r>
              <a:rPr lang="en-US" sz="3200" dirty="0" smtClean="0">
                <a:solidFill>
                  <a:srgbClr val="00CC66"/>
                </a:solidFill>
              </a:rPr>
              <a:t>(A Manufacturing Language)</a:t>
            </a:r>
            <a:endParaRPr lang="en-US" sz="3200" dirty="0" smtClean="0">
              <a:solidFill>
                <a:srgbClr val="00CC66"/>
              </a:solidFill>
            </a:endParaRPr>
          </a:p>
        </p:txBody>
      </p:sp>
      <p:sp>
        <p:nvSpPr>
          <p:cNvPr id="250883" name="Rectangle 3"/>
          <p:cNvSpPr>
            <a:spLocks noGrp="1" noChangeArrowheads="1"/>
          </p:cNvSpPr>
          <p:nvPr>
            <p:ph type="body" idx="1"/>
          </p:nvPr>
        </p:nvSpPr>
        <p:spPr>
          <a:xfrm>
            <a:off x="455613" y="1447800"/>
            <a:ext cx="8226425" cy="4648200"/>
          </a:xfrm>
        </p:spPr>
        <p:txBody>
          <a:bodyPr/>
          <a:lstStyle/>
          <a:p>
            <a:pPr algn="just" eaLnBrk="1" hangingPunct="1">
              <a:lnSpc>
                <a:spcPct val="90000"/>
              </a:lnSpc>
              <a:defRPr/>
            </a:pPr>
            <a:r>
              <a:rPr lang="en-US" sz="2800" dirty="0" smtClean="0">
                <a:solidFill>
                  <a:srgbClr val="00CC66"/>
                </a:solidFill>
              </a:rPr>
              <a:t>AML</a:t>
            </a:r>
            <a:r>
              <a:rPr lang="en-US" sz="2800" dirty="0" smtClean="0"/>
              <a:t> was developed in 1976 at IBM’s T.J. Watson Research Labs for assembly related tasks. </a:t>
            </a:r>
            <a:endParaRPr lang="en-US" sz="2800" dirty="0" smtClean="0"/>
          </a:p>
          <a:p>
            <a:pPr algn="just" eaLnBrk="1" hangingPunct="1">
              <a:lnSpc>
                <a:spcPct val="90000"/>
              </a:lnSpc>
              <a:defRPr/>
            </a:pPr>
            <a:r>
              <a:rPr lang="en-US" sz="2800" dirty="0" smtClean="0">
                <a:solidFill>
                  <a:srgbClr val="00CC66"/>
                </a:solidFill>
              </a:rPr>
              <a:t>AML</a:t>
            </a:r>
            <a:r>
              <a:rPr lang="en-US" sz="2800" dirty="0" smtClean="0"/>
              <a:t> provides a systems environment in which different user robot programming interfaces may be built. </a:t>
            </a:r>
            <a:endParaRPr lang="en-US" sz="2800" dirty="0" smtClean="0"/>
          </a:p>
          <a:p>
            <a:pPr algn="just" eaLnBrk="1" hangingPunct="1">
              <a:lnSpc>
                <a:spcPct val="90000"/>
              </a:lnSpc>
              <a:defRPr/>
            </a:pPr>
            <a:r>
              <a:rPr lang="en-US" sz="2800" dirty="0" smtClean="0"/>
              <a:t>It supports joint space trajectory planning, subject to position and velocity constraints. Relative and absolute motion can be handled, and sensor monitoring can interrupt motions as necessary.</a:t>
            </a: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body" idx="1"/>
          </p:nvPr>
        </p:nvSpPr>
        <p:spPr>
          <a:xfrm>
            <a:off x="457200" y="1905000"/>
            <a:ext cx="8226425" cy="4192588"/>
          </a:xfrm>
        </p:spPr>
        <p:txBody>
          <a:bodyPr/>
          <a:lstStyle/>
          <a:p>
            <a:pPr algn="just" eaLnBrk="1" hangingPunct="1">
              <a:defRPr/>
            </a:pPr>
            <a:r>
              <a:rPr lang="en-US" sz="2800" dirty="0" smtClean="0"/>
              <a:t>The most unique capability of AML is its operations on data aggregates, so that many operations on vectors, rotations, and coordinate frames can be handled as multiple operations in one command. This capability makes the language more difficult to understand but simplifies programming and control. </a:t>
            </a:r>
            <a:endParaRPr lang="en-US" sz="2800" dirty="0" smtClean="0"/>
          </a:p>
          <a:p>
            <a:pPr algn="just" eaLnBrk="1" hangingPunct="1">
              <a:defRPr/>
            </a:pPr>
            <a:endParaRPr lang="en-US" sz="2800" dirty="0" smtClean="0"/>
          </a:p>
        </p:txBody>
      </p:sp>
      <p:sp>
        <p:nvSpPr>
          <p:cNvPr id="251907" name="Rectangle 3"/>
          <p:cNvSpPr>
            <a:spLocks noGrp="1" noChangeArrowheads="1"/>
          </p:cNvSpPr>
          <p:nvPr>
            <p:ph type="title"/>
          </p:nvPr>
        </p:nvSpPr>
        <p:spPr/>
        <p:txBody>
          <a:bodyPr/>
          <a:lstStyle/>
          <a:p>
            <a:pPr eaLnBrk="1" hangingPunct="1">
              <a:defRPr/>
            </a:pPr>
            <a:r>
              <a:rPr lang="en-US" sz="3200" b="1" dirty="0" smtClean="0">
                <a:solidFill>
                  <a:srgbClr val="00CC66"/>
                </a:solidFill>
              </a:rPr>
              <a:t>AML </a:t>
            </a:r>
            <a:r>
              <a:rPr lang="en-US" sz="3200" dirty="0" smtClean="0">
                <a:solidFill>
                  <a:srgbClr val="00CC66"/>
                </a:solidFill>
              </a:rPr>
              <a:t>(A Manufacturing Language)</a:t>
            </a:r>
            <a:endParaRPr lang="en-US" sz="3200" dirty="0" smtClean="0">
              <a:solidFill>
                <a:srgbClr val="00CC6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8735</Words>
  <Application>WPS Presentation</Application>
  <PresentationFormat>On-screen Show (4:3)</PresentationFormat>
  <Paragraphs>180</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Arial</vt:lpstr>
      <vt:lpstr>SimSun</vt:lpstr>
      <vt:lpstr>Wingdings</vt:lpstr>
      <vt:lpstr>Book Antiqua</vt:lpstr>
      <vt:lpstr>Times New Roman</vt:lpstr>
      <vt:lpstr>Calibri</vt:lpstr>
      <vt:lpstr>Microsoft YaHei</vt:lpstr>
      <vt:lpstr>Arial Unicode MS</vt:lpstr>
      <vt:lpstr>Office Theme</vt:lpstr>
      <vt:lpstr>PowerPoint 演示文稿</vt:lpstr>
      <vt:lpstr>Computer like Robot Programming Languages : Basic Elements</vt:lpstr>
      <vt:lpstr>Robot Programming Languages</vt:lpstr>
      <vt:lpstr> AL (Assembly Language)</vt:lpstr>
      <vt:lpstr>AL (Assembly Language)</vt:lpstr>
      <vt:lpstr>AL (Assembly Language)</vt:lpstr>
      <vt:lpstr>Robot Programming Languages</vt:lpstr>
      <vt:lpstr>AML (A Manufacturing Language)</vt:lpstr>
      <vt:lpstr>AML (A Manufacturing Language)</vt:lpstr>
      <vt:lpstr>Robot Programming Languages</vt:lpstr>
      <vt:lpstr>RAIL</vt:lpstr>
      <vt:lpstr>MCL </vt:lpstr>
      <vt:lpstr>RPL</vt:lpstr>
      <vt:lpstr>RPL</vt:lpstr>
      <vt:lpstr>ADA</vt:lpstr>
      <vt:lpstr> ADA</vt:lpstr>
      <vt:lpstr>Robot Programming Languages</vt:lpstr>
      <vt:lpstr>PLAW (Programming Languages for Arc Welding). </vt:lpstr>
      <vt:lpstr>PLAW (Programming Languages for Arc Welding). </vt:lpstr>
      <vt:lpstr>PASCAL</vt:lpstr>
      <vt:lpstr>PASCAL</vt:lpstr>
      <vt:lpstr>PAL</vt:lpstr>
      <vt:lpstr>PAL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like Robot Programming Languages : Basic Elements</dc:title>
  <dc:creator>LENOVO</dc:creator>
  <cp:lastModifiedBy>my pc</cp:lastModifiedBy>
  <cp:revision>7</cp:revision>
  <dcterms:created xsi:type="dcterms:W3CDTF">2020-09-19T13:36:00Z</dcterms:created>
  <dcterms:modified xsi:type="dcterms:W3CDTF">2024-05-29T19:12:25Z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2BF6DE53459A4FE7884DE85A9B1E8E15_12</vt:lpwstr>
  </property>
  <property fmtid="{D5CDD505-2E9C-101B-9397-08002B2CF9AE}" pid="3" name="KSOProductBuildVer">
    <vt:lpwstr>1033-12.2.0.16909</vt:lpwstr>
  </property>
</Properties>
</file>