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8" r:id="rId3"/>
    <p:sldId id="257" r:id="rId4"/>
    <p:sldId id="258" r:id="rId5"/>
    <p:sldId id="259" r:id="rId6"/>
    <p:sldId id="260" r:id="rId7"/>
    <p:sldId id="261" r:id="rId8"/>
    <p:sldId id="262" r:id="rId9"/>
    <p:sldId id="263"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ABECD6-A44B-439F-B063-935667F52AB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3ABECD6-A44B-439F-B063-935667F52AB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3ABECD6-A44B-439F-B063-935667F52AB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Sp="0">
  <p:cSld name="1_Title Slide">
    <p:spTree>
      <p:nvGrpSpPr>
        <p:cNvPr id="1" name=""/>
        <p:cNvGrpSpPr/>
        <p:nvPr/>
      </p:nvGrpSpPr>
      <p:grpSpPr>
        <a:xfrm>
          <a:off x="0" y="0"/>
          <a:ext cx="0" cy="0"/>
          <a:chOff x="0" y="0"/>
          <a:chExt cx="0" cy="0"/>
        </a:xfrm>
      </p:grpSpPr>
      <p:sp>
        <p:nvSpPr>
          <p:cNvPr id="2" name="Freeform 1026"/>
          <p:cNvSpPr/>
          <p:nvPr/>
        </p:nvSpPr>
        <p:spPr bwMode="hidden">
          <a:xfrm>
            <a:off x="3175" y="4797425"/>
            <a:ext cx="3417888" cy="2097088"/>
          </a:xfrm>
          <a:custGeom>
            <a:avLst/>
            <a:gdLst>
              <a:gd name="T0" fmla="*/ 2147483647 w 2153"/>
              <a:gd name="T1" fmla="*/ 2147483647 h 1321"/>
              <a:gd name="T2" fmla="*/ 2147483647 w 2153"/>
              <a:gd name="T3" fmla="*/ 2147483647 h 1321"/>
              <a:gd name="T4" fmla="*/ 2147483647 w 2153"/>
              <a:gd name="T5" fmla="*/ 0 h 1321"/>
              <a:gd name="T6" fmla="*/ 2147483647 w 2153"/>
              <a:gd name="T7" fmla="*/ 2147483647 h 1321"/>
              <a:gd name="T8" fmla="*/ 2147483647 w 2153"/>
              <a:gd name="T9" fmla="*/ 2147483647 h 1321"/>
              <a:gd name="T10" fmla="*/ 2147483647 w 2153"/>
              <a:gd name="T11" fmla="*/ 2147483647 h 1321"/>
              <a:gd name="T12" fmla="*/ 2147483647 w 2153"/>
              <a:gd name="T13" fmla="*/ 2147483647 h 1321"/>
              <a:gd name="T14" fmla="*/ 2147483647 w 2153"/>
              <a:gd name="T15" fmla="*/ 2147483647 h 1321"/>
              <a:gd name="T16" fmla="*/ 2147483647 w 2153"/>
              <a:gd name="T17" fmla="*/ 2147483647 h 1321"/>
              <a:gd name="T18" fmla="*/ 2147483647 w 2153"/>
              <a:gd name="T19" fmla="*/ 2147483647 h 1321"/>
              <a:gd name="T20" fmla="*/ 2147483647 w 2153"/>
              <a:gd name="T21" fmla="*/ 2147483647 h 1321"/>
              <a:gd name="T22" fmla="*/ 2147483647 w 2153"/>
              <a:gd name="T23" fmla="*/ 2147483647 h 1321"/>
              <a:gd name="T24" fmla="*/ 2147483647 w 2153"/>
              <a:gd name="T25" fmla="*/ 2147483647 h 1321"/>
              <a:gd name="T26" fmla="*/ 2147483647 w 2153"/>
              <a:gd name="T27" fmla="*/ 2147483647 h 1321"/>
              <a:gd name="T28" fmla="*/ 2147483647 w 2153"/>
              <a:gd name="T29" fmla="*/ 2147483647 h 1321"/>
              <a:gd name="T30" fmla="*/ 0 w 2153"/>
              <a:gd name="T31" fmla="*/ 2147483647 h 1321"/>
              <a:gd name="T32" fmla="*/ 2147483647 w 2153"/>
              <a:gd name="T33" fmla="*/ 2147483647 h 1321"/>
              <a:gd name="T34" fmla="*/ 2147483647 w 2153"/>
              <a:gd name="T35" fmla="*/ 2147483647 h 1321"/>
              <a:gd name="T36" fmla="*/ 2147483647 w 2153"/>
              <a:gd name="T37" fmla="*/ 2147483647 h 1321"/>
              <a:gd name="T38" fmla="*/ 2147483647 w 2153"/>
              <a:gd name="T39" fmla="*/ 2147483647 h 1321"/>
              <a:gd name="T40" fmla="*/ 2147483647 w 2153"/>
              <a:gd name="T41" fmla="*/ 2147483647 h 1321"/>
              <a:gd name="T42" fmla="*/ 2147483647 w 2153"/>
              <a:gd name="T43" fmla="*/ 2147483647 h 1321"/>
              <a:gd name="T44" fmla="*/ 2147483647 w 2153"/>
              <a:gd name="T45" fmla="*/ 2147483647 h 1321"/>
              <a:gd name="T46" fmla="*/ 2147483647 w 2153"/>
              <a:gd name="T47" fmla="*/ 2147483647 h 1321"/>
              <a:gd name="T48" fmla="*/ 2147483647 w 2153"/>
              <a:gd name="T49" fmla="*/ 2147483647 h 1321"/>
              <a:gd name="T50" fmla="*/ 2147483647 w 2153"/>
              <a:gd name="T51" fmla="*/ 2147483647 h 1321"/>
              <a:gd name="T52" fmla="*/ 2147483647 w 2153"/>
              <a:gd name="T53" fmla="*/ 2147483647 h 1321"/>
              <a:gd name="T54" fmla="*/ 2147483647 w 2153"/>
              <a:gd name="T55" fmla="*/ 2147483647 h 1321"/>
              <a:gd name="T56" fmla="*/ 2147483647 w 2153"/>
              <a:gd name="T57" fmla="*/ 2147483647 h 1321"/>
              <a:gd name="T58" fmla="*/ 2147483647 w 2153"/>
              <a:gd name="T59" fmla="*/ 2147483647 h 1321"/>
              <a:gd name="T60" fmla="*/ 2147483647 w 2153"/>
              <a:gd name="T61" fmla="*/ 2147483647 h 132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195"/>
            </a:schemeClr>
          </a:solidFill>
          <a:ln w="9525">
            <a:noFill/>
            <a:round/>
          </a:ln>
        </p:spPr>
        <p:txBody>
          <a:bodyPr wrap="none" anchor="ctr"/>
          <a:lstStyle/>
          <a:p>
            <a:pPr>
              <a:defRPr/>
            </a:pPr>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3ABECD6-A44B-439F-B063-935667F52AB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3ABECD6-A44B-439F-B063-935667F52AB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43ABECD6-A44B-439F-B063-935667F52AB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43ABECD6-A44B-439F-B063-935667F52ABA}"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ABECD6-A44B-439F-B063-935667F52ABA}"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BECD6-A44B-439F-B063-935667F52ABA}"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3ABECD6-A44B-439F-B063-935667F52AB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3ABECD6-A44B-439F-B063-935667F52AB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7899D-9E4F-42DB-B637-E39D6510F6FD}"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BECD6-A44B-439F-B063-935667F52ABA}"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7899D-9E4F-42DB-B637-E39D6510F6FD}"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2.jpe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500063" y="2071688"/>
            <a:ext cx="8643937" cy="368300"/>
          </a:xfrm>
          <a:prstGeom prst="rect">
            <a:avLst/>
          </a:prstGeom>
          <a:noFill/>
          <a:ln w="9525">
            <a:noFill/>
            <a:miter lim="800000"/>
          </a:ln>
        </p:spPr>
        <p:txBody>
          <a:bodyPr>
            <a:spAutoFit/>
          </a:bodyPr>
          <a:lstStyle/>
          <a:p>
            <a:pPr algn="ctr"/>
            <a:r>
              <a:rPr lang="en-US" sz="1800" b="1">
                <a:solidFill>
                  <a:srgbClr val="00B050"/>
                </a:solidFill>
                <a:latin typeface="Book Antiqua" panose="02040602050305030304" pitchFamily="18" charset="0"/>
              </a:rPr>
              <a:t>SUBJECT :MR3691  ROBOTICS   </a:t>
            </a:r>
            <a:endParaRPr lang="en-US" sz="1800"/>
          </a:p>
        </p:txBody>
      </p:sp>
      <p:pic>
        <p:nvPicPr>
          <p:cNvPr id="16387" name="Picture 1"/>
          <p:cNvPicPr>
            <a:picLocks noChangeAspect="1" noChangeArrowheads="1"/>
          </p:cNvPicPr>
          <p:nvPr/>
        </p:nvPicPr>
        <p:blipFill>
          <a:blip r:embed="rId1"/>
          <a:srcRect/>
          <a:stretch>
            <a:fillRect/>
          </a:stretch>
        </p:blipFill>
        <p:spPr bwMode="auto">
          <a:xfrm>
            <a:off x="7858125" y="285750"/>
            <a:ext cx="612775" cy="827088"/>
          </a:xfrm>
          <a:prstGeom prst="rect">
            <a:avLst/>
          </a:prstGeom>
          <a:noFill/>
          <a:ln w="9525">
            <a:noFill/>
            <a:miter lim="800000"/>
            <a:headEnd/>
            <a:tailEnd/>
          </a:ln>
        </p:spPr>
      </p:pic>
      <p:pic>
        <p:nvPicPr>
          <p:cNvPr id="16388" name="Picture 5"/>
          <p:cNvPicPr>
            <a:picLocks noChangeAspect="1" noChangeArrowheads="1"/>
          </p:cNvPicPr>
          <p:nvPr/>
        </p:nvPicPr>
        <p:blipFill>
          <a:blip r:embed="rId2"/>
          <a:srcRect/>
          <a:stretch>
            <a:fillRect/>
          </a:stretch>
        </p:blipFill>
        <p:spPr bwMode="auto">
          <a:xfrm>
            <a:off x="500063" y="285750"/>
            <a:ext cx="882650" cy="738188"/>
          </a:xfrm>
          <a:prstGeom prst="rect">
            <a:avLst/>
          </a:prstGeom>
          <a:noFill/>
          <a:ln w="9525">
            <a:noFill/>
            <a:miter lim="800000"/>
            <a:headEnd/>
            <a:tailEnd/>
          </a:ln>
        </p:spPr>
      </p:pic>
      <p:sp>
        <p:nvSpPr>
          <p:cNvPr id="16389" name="Rectangle 3"/>
          <p:cNvSpPr>
            <a:spLocks noChangeArrowheads="1"/>
          </p:cNvSpPr>
          <p:nvPr/>
        </p:nvSpPr>
        <p:spPr bwMode="auto">
          <a:xfrm>
            <a:off x="0" y="0"/>
            <a:ext cx="9144000" cy="457200"/>
          </a:xfrm>
          <a:prstGeom prst="rect">
            <a:avLst/>
          </a:prstGeom>
          <a:noFill/>
          <a:ln w="9525">
            <a:noFill/>
            <a:miter lim="800000"/>
          </a:ln>
        </p:spPr>
        <p:txBody>
          <a:bodyPr wrap="none" anchor="ctr">
            <a:spAutoFit/>
          </a:bodyPr>
          <a:lstStyle/>
          <a:p>
            <a:endParaRPr lang="en-US"/>
          </a:p>
        </p:txBody>
      </p:sp>
      <p:sp>
        <p:nvSpPr>
          <p:cNvPr id="16390" name="Rectangle 7"/>
          <p:cNvSpPr>
            <a:spLocks noChangeArrowheads="1"/>
          </p:cNvSpPr>
          <p:nvPr/>
        </p:nvSpPr>
        <p:spPr bwMode="auto">
          <a:xfrm>
            <a:off x="1357313" y="285750"/>
            <a:ext cx="6500812" cy="400050"/>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sz="2000" b="1">
                <a:solidFill>
                  <a:srgbClr val="002060"/>
                </a:solidFill>
                <a:latin typeface="Book Antiqua" panose="02040602050305030304" pitchFamily="18" charset="0"/>
              </a:rPr>
              <a:t>Nehru Institute of Engineering and Technology</a:t>
            </a:r>
            <a:endParaRPr lang="en-US" sz="2000" b="1">
              <a:solidFill>
                <a:srgbClr val="002060"/>
              </a:solidFill>
              <a:latin typeface="Book Antiqua" panose="02040602050305030304" pitchFamily="18" charset="0"/>
            </a:endParaRPr>
          </a:p>
        </p:txBody>
      </p:sp>
      <p:sp>
        <p:nvSpPr>
          <p:cNvPr id="16391" name="Rectangle 8"/>
          <p:cNvSpPr>
            <a:spLocks noChangeArrowheads="1"/>
          </p:cNvSpPr>
          <p:nvPr/>
        </p:nvSpPr>
        <p:spPr bwMode="auto">
          <a:xfrm>
            <a:off x="2428875" y="857250"/>
            <a:ext cx="4572000" cy="369888"/>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sz="1800" b="1">
                <a:solidFill>
                  <a:srgbClr val="002060"/>
                </a:solidFill>
                <a:latin typeface="Book Antiqua" panose="02040602050305030304" pitchFamily="18" charset="0"/>
              </a:rPr>
              <a:t>Department of Mechatronics Engineering</a:t>
            </a:r>
            <a:endParaRPr lang="en-US" sz="1800" b="1">
              <a:solidFill>
                <a:srgbClr val="002060"/>
              </a:solidFill>
              <a:latin typeface="Book Antiqua" panose="02040602050305030304" pitchFamily="18" charset="0"/>
            </a:endParaRPr>
          </a:p>
        </p:txBody>
      </p:sp>
      <p:sp>
        <p:nvSpPr>
          <p:cNvPr id="16392" name="Rectangle 9"/>
          <p:cNvSpPr>
            <a:spLocks noChangeArrowheads="1"/>
          </p:cNvSpPr>
          <p:nvPr/>
        </p:nvSpPr>
        <p:spPr bwMode="auto">
          <a:xfrm>
            <a:off x="714375" y="2357438"/>
            <a:ext cx="8643938" cy="369887"/>
          </a:xfrm>
          <a:prstGeom prst="rect">
            <a:avLst/>
          </a:prstGeom>
          <a:noFill/>
          <a:ln w="9525">
            <a:noFill/>
            <a:miter lim="800000"/>
          </a:ln>
        </p:spPr>
        <p:txBody>
          <a:bodyPr>
            <a:spAutoFit/>
          </a:bodyPr>
          <a:lstStyle/>
          <a:p>
            <a:pPr algn="ctr"/>
            <a:r>
              <a:rPr lang="en-US" sz="1800" b="1">
                <a:solidFill>
                  <a:srgbClr val="7030A0"/>
                </a:solidFill>
                <a:latin typeface="Book Antiqua" panose="02040602050305030304" pitchFamily="18" charset="0"/>
              </a:rPr>
              <a:t>LECTURE 1</a:t>
            </a:r>
            <a:endParaRPr lang="en-US" sz="1800">
              <a:solidFill>
                <a:srgbClr val="7030A0"/>
              </a:solidFill>
            </a:endParaRPr>
          </a:p>
        </p:txBody>
      </p:sp>
      <p:sp>
        <p:nvSpPr>
          <p:cNvPr id="16393" name="Rectangle 10"/>
          <p:cNvSpPr>
            <a:spLocks noChangeArrowheads="1"/>
          </p:cNvSpPr>
          <p:nvPr/>
        </p:nvSpPr>
        <p:spPr bwMode="auto">
          <a:xfrm>
            <a:off x="500063" y="2714625"/>
            <a:ext cx="8643937" cy="369332"/>
          </a:xfrm>
          <a:prstGeom prst="rect">
            <a:avLst/>
          </a:prstGeom>
          <a:noFill/>
          <a:ln w="9525">
            <a:noFill/>
            <a:miter lim="800000"/>
          </a:ln>
        </p:spPr>
        <p:txBody>
          <a:bodyPr>
            <a:spAutoFit/>
          </a:bodyPr>
          <a:lstStyle/>
          <a:p>
            <a:pPr algn="ctr"/>
            <a:r>
              <a:rPr lang="en-US" sz="1800" b="1" dirty="0">
                <a:solidFill>
                  <a:srgbClr val="FF0000"/>
                </a:solidFill>
                <a:latin typeface="Book Antiqua" panose="02040602050305030304" pitchFamily="18" charset="0"/>
              </a:rPr>
              <a:t>UNIT </a:t>
            </a:r>
            <a:r>
              <a:rPr lang="en-US" sz="1800" b="1" dirty="0" smtClean="0">
                <a:solidFill>
                  <a:srgbClr val="FF0000"/>
                </a:solidFill>
                <a:latin typeface="Book Antiqua" panose="02040602050305030304" pitchFamily="18" charset="0"/>
              </a:rPr>
              <a:t>IV </a:t>
            </a:r>
            <a:r>
              <a:rPr lang="en-US" sz="1800" b="1" dirty="0">
                <a:solidFill>
                  <a:srgbClr val="FF0000"/>
                </a:solidFill>
                <a:latin typeface="Book Antiqua" panose="02040602050305030304" pitchFamily="18" charset="0"/>
              </a:rPr>
              <a:t>- </a:t>
            </a:r>
            <a:r>
              <a:rPr lang="en-US" b="1" dirty="0" smtClean="0">
                <a:solidFill>
                  <a:srgbClr val="FF0000"/>
                </a:solidFill>
                <a:latin typeface="Book Antiqua" panose="02040602050305030304" pitchFamily="18" charset="0"/>
              </a:rPr>
              <a:t>ROBOT PROGRAMMING</a:t>
            </a:r>
            <a:endParaRPr lang="en-US" sz="1800" dirty="0">
              <a:solidFill>
                <a:srgbClr val="FF0000"/>
              </a:solidFill>
            </a:endParaRPr>
          </a:p>
        </p:txBody>
      </p:sp>
      <p:sp>
        <p:nvSpPr>
          <p:cNvPr id="16394" name="Rectangle 11"/>
          <p:cNvSpPr>
            <a:spLocks noChangeArrowheads="1"/>
          </p:cNvSpPr>
          <p:nvPr/>
        </p:nvSpPr>
        <p:spPr bwMode="auto">
          <a:xfrm>
            <a:off x="500062" y="3124200"/>
            <a:ext cx="8643938" cy="369887"/>
          </a:xfrm>
          <a:prstGeom prst="rect">
            <a:avLst/>
          </a:prstGeom>
          <a:noFill/>
          <a:ln w="9525">
            <a:noFill/>
            <a:miter lim="800000"/>
          </a:ln>
        </p:spPr>
        <p:txBody>
          <a:bodyPr>
            <a:spAutoFit/>
          </a:bodyPr>
          <a:lstStyle/>
          <a:p>
            <a:pPr algn="ctr"/>
            <a:r>
              <a:rPr lang="en-US" sz="1800" b="1" dirty="0" smtClean="0">
                <a:solidFill>
                  <a:srgbClr val="FF0000"/>
                </a:solidFill>
                <a:latin typeface="Book Antiqua" panose="02040602050305030304" pitchFamily="18" charset="0"/>
              </a:rPr>
              <a:t>TOPICS :INTRODUCTION- </a:t>
            </a:r>
            <a:r>
              <a:rPr lang="en-US" b="1" dirty="0" smtClean="0">
                <a:solidFill>
                  <a:srgbClr val="FF0000"/>
                </a:solidFill>
                <a:latin typeface="Book Antiqua" panose="02040602050305030304" pitchFamily="18" charset="0"/>
              </a:rPr>
              <a:t>ROBOT PROGRAMMING</a:t>
            </a:r>
            <a:endParaRPr lang="en-US" sz="1800" b="1" dirty="0">
              <a:solidFill>
                <a:srgbClr val="FF0000"/>
              </a:solidFill>
              <a:latin typeface="Book Antiqua" panose="02040602050305030304" pitchFamily="18" charset="0"/>
            </a:endParaRPr>
          </a:p>
        </p:txBody>
      </p:sp>
      <p:sp>
        <p:nvSpPr>
          <p:cNvPr id="16395" name="Rectangle 12"/>
          <p:cNvSpPr>
            <a:spLocks noChangeArrowheads="1"/>
          </p:cNvSpPr>
          <p:nvPr/>
        </p:nvSpPr>
        <p:spPr bwMode="auto">
          <a:xfrm>
            <a:off x="928688" y="3643313"/>
            <a:ext cx="8643937" cy="368300"/>
          </a:xfrm>
          <a:prstGeom prst="rect">
            <a:avLst/>
          </a:prstGeom>
          <a:noFill/>
          <a:ln w="9525">
            <a:noFill/>
            <a:miter lim="800000"/>
          </a:ln>
        </p:spPr>
        <p:txBody>
          <a:bodyPr>
            <a:spAutoFit/>
          </a:bodyPr>
          <a:lstStyle/>
          <a:p>
            <a:pPr algn="ctr"/>
            <a:r>
              <a:rPr lang="en-US" sz="1800" b="1">
                <a:solidFill>
                  <a:srgbClr val="C00000"/>
                </a:solidFill>
                <a:latin typeface="Book Antiqua" panose="02040602050305030304" pitchFamily="18" charset="0"/>
              </a:rPr>
              <a:t>YEAR /SEMESTER :III /VI</a:t>
            </a:r>
            <a:endParaRPr lang="en-US" sz="1800">
              <a:solidFill>
                <a:srgbClr val="C00000"/>
              </a:solidFill>
            </a:endParaRPr>
          </a:p>
        </p:txBody>
      </p:sp>
      <p:sp>
        <p:nvSpPr>
          <p:cNvPr id="16396" name="Rectangle 13"/>
          <p:cNvSpPr>
            <a:spLocks noChangeArrowheads="1"/>
          </p:cNvSpPr>
          <p:nvPr/>
        </p:nvSpPr>
        <p:spPr bwMode="auto">
          <a:xfrm>
            <a:off x="500063" y="4143375"/>
            <a:ext cx="8643937" cy="369888"/>
          </a:xfrm>
          <a:prstGeom prst="rect">
            <a:avLst/>
          </a:prstGeom>
          <a:noFill/>
          <a:ln w="9525">
            <a:noFill/>
            <a:miter lim="800000"/>
          </a:ln>
        </p:spPr>
        <p:txBody>
          <a:bodyPr>
            <a:spAutoFit/>
          </a:bodyPr>
          <a:lstStyle/>
          <a:p>
            <a:pPr algn="ctr"/>
            <a:r>
              <a:rPr lang="en-US" sz="1800" b="1">
                <a:solidFill>
                  <a:srgbClr val="0070C0"/>
                </a:solidFill>
                <a:latin typeface="Book Antiqua" panose="02040602050305030304" pitchFamily="18" charset="0"/>
              </a:rPr>
              <a:t>PREPARED BY :Dr.SP.Arunkumar, Associate Professor</a:t>
            </a:r>
            <a:endParaRPr lang="en-US" sz="1800">
              <a:solidFill>
                <a:srgbClr val="0070C0"/>
              </a:solidFill>
            </a:endParaRP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Large number of robot languages </a:t>
            </a:r>
            <a:r>
              <a:rPr lang="en-US" dirty="0" smtClean="0"/>
              <a:t>available</a:t>
            </a:r>
            <a:endParaRPr lang="en-US" dirty="0" smtClean="0"/>
          </a:p>
          <a:p>
            <a:pPr algn="just"/>
            <a:r>
              <a:rPr lang="en-US" dirty="0" smtClean="0"/>
              <a:t>AML</a:t>
            </a:r>
            <a:r>
              <a:rPr lang="en-US" dirty="0" smtClean="0"/>
              <a:t>, VAL, AL, RAIL, </a:t>
            </a:r>
            <a:r>
              <a:rPr lang="en-US" dirty="0" err="1" smtClean="0"/>
              <a:t>RobotStudio</a:t>
            </a:r>
            <a:r>
              <a:rPr lang="en-US" dirty="0" smtClean="0"/>
              <a:t>, etc. (200+) </a:t>
            </a:r>
            <a:endParaRPr lang="en-US" dirty="0" smtClean="0"/>
          </a:p>
          <a:p>
            <a:pPr algn="just"/>
            <a:r>
              <a:rPr lang="en-US" dirty="0" smtClean="0"/>
              <a:t>Each </a:t>
            </a:r>
            <a:r>
              <a:rPr lang="en-US" dirty="0" smtClean="0"/>
              <a:t>robot manufacturer has their own robot programming language </a:t>
            </a:r>
            <a:endParaRPr lang="en-US" dirty="0" smtClean="0"/>
          </a:p>
          <a:p>
            <a:pPr algn="just"/>
            <a:r>
              <a:rPr lang="en-US" dirty="0" smtClean="0"/>
              <a:t>No </a:t>
            </a:r>
            <a:r>
              <a:rPr lang="en-US" dirty="0" smtClean="0"/>
              <a:t>standards exist </a:t>
            </a:r>
            <a:endParaRPr lang="en-US" dirty="0" smtClean="0"/>
          </a:p>
          <a:p>
            <a:pPr algn="just"/>
            <a:r>
              <a:rPr lang="en-US" dirty="0" smtClean="0"/>
              <a:t>Portability </a:t>
            </a:r>
            <a:r>
              <a:rPr lang="en-US" dirty="0" smtClean="0"/>
              <a:t>of </a:t>
            </a:r>
            <a:r>
              <a:rPr lang="en-US" dirty="0" smtClean="0"/>
              <a:t>programs </a:t>
            </a:r>
            <a:r>
              <a:rPr lang="en-US" dirty="0" smtClean="0"/>
              <a:t>virtually nonexistent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just"/>
            <a:r>
              <a:rPr lang="en-US" dirty="0" smtClean="0"/>
              <a:t>The VALTM Language </a:t>
            </a:r>
            <a:endParaRPr lang="en-US" dirty="0" smtClean="0"/>
          </a:p>
          <a:p>
            <a:pPr algn="just"/>
            <a:r>
              <a:rPr lang="en-US" dirty="0" smtClean="0"/>
              <a:t>The </a:t>
            </a:r>
            <a:r>
              <a:rPr lang="en-US" dirty="0" smtClean="0"/>
              <a:t>VAL language was developed for PUMA robot </a:t>
            </a:r>
            <a:endParaRPr lang="en-US" dirty="0" smtClean="0"/>
          </a:p>
          <a:p>
            <a:pPr algn="just"/>
            <a:r>
              <a:rPr lang="en-US" dirty="0" smtClean="0"/>
              <a:t>Monitor </a:t>
            </a:r>
            <a:r>
              <a:rPr lang="en-US" dirty="0" smtClean="0"/>
              <a:t>command are set of administrative instructions that direct the operation of the </a:t>
            </a:r>
            <a:r>
              <a:rPr lang="en-US" dirty="0" smtClean="0"/>
              <a:t> </a:t>
            </a:r>
            <a:r>
              <a:rPr lang="en-US" dirty="0" smtClean="0"/>
              <a:t>robot system</a:t>
            </a:r>
            <a:r>
              <a:rPr lang="en-US" dirty="0" smtClean="0"/>
              <a:t>.</a:t>
            </a:r>
            <a:endParaRPr lang="en-US" dirty="0" smtClean="0"/>
          </a:p>
          <a:p>
            <a:pPr algn="just"/>
            <a:r>
              <a:rPr lang="en-US" dirty="0" smtClean="0"/>
              <a:t>Some </a:t>
            </a:r>
            <a:r>
              <a:rPr lang="en-US" dirty="0" smtClean="0"/>
              <a:t>of the functions of Monitor commands are </a:t>
            </a:r>
            <a:r>
              <a:rPr lang="en-US" dirty="0" smtClean="0"/>
              <a:t>Preparing </a:t>
            </a:r>
            <a:r>
              <a:rPr lang="en-US" dirty="0" smtClean="0"/>
              <a:t>the system for the user to write programs for PUMA </a:t>
            </a:r>
            <a:r>
              <a:rPr lang="en-US" dirty="0" smtClean="0"/>
              <a:t>Defining </a:t>
            </a:r>
            <a:r>
              <a:rPr lang="en-US" dirty="0" smtClean="0"/>
              <a:t>points in space </a:t>
            </a:r>
            <a:endParaRPr lang="en-US" dirty="0" smtClean="0"/>
          </a:p>
          <a:p>
            <a:pPr algn="just"/>
            <a:r>
              <a:rPr lang="en-US" dirty="0" smtClean="0"/>
              <a:t>Commanding </a:t>
            </a:r>
            <a:r>
              <a:rPr lang="en-US" dirty="0" smtClean="0"/>
              <a:t>the PUMA to execute a </a:t>
            </a:r>
            <a:r>
              <a:rPr lang="en-US" dirty="0" smtClean="0"/>
              <a:t>program</a:t>
            </a:r>
            <a:endParaRPr lang="en-US" dirty="0" smtClean="0"/>
          </a:p>
          <a:p>
            <a:pPr algn="just"/>
            <a:r>
              <a:rPr lang="en-US" dirty="0" smtClean="0"/>
              <a:t>Listing </a:t>
            </a:r>
            <a:r>
              <a:rPr lang="en-US" dirty="0" smtClean="0"/>
              <a:t>program on the CRT </a:t>
            </a:r>
            <a:endParaRPr lang="en-US" dirty="0" smtClean="0"/>
          </a:p>
          <a:p>
            <a:pPr algn="just"/>
            <a:r>
              <a:rPr lang="en-US" dirty="0" smtClean="0"/>
              <a:t>Examples </a:t>
            </a:r>
            <a:r>
              <a:rPr lang="en-US" dirty="0" smtClean="0"/>
              <a:t>for monitor commands are: EDIT, EXECUTE, SPEED, HERE etc.</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algn="just"/>
            <a:r>
              <a:rPr lang="en-US" dirty="0" smtClean="0"/>
              <a:t> MCL stands for Machine Control Language developed by Douglas. </a:t>
            </a:r>
            <a:r>
              <a:rPr lang="en-US" dirty="0" smtClean="0"/>
              <a:t>The </a:t>
            </a:r>
            <a:r>
              <a:rPr lang="en-US" dirty="0" smtClean="0"/>
              <a:t>language is based on the APT and NC language. Designed control complete </a:t>
            </a:r>
            <a:r>
              <a:rPr lang="en-US" dirty="0" smtClean="0"/>
              <a:t>manufacturing </a:t>
            </a:r>
            <a:r>
              <a:rPr lang="en-US" dirty="0" smtClean="0"/>
              <a:t>cell. </a:t>
            </a:r>
            <a:r>
              <a:rPr lang="en-US" dirty="0" smtClean="0"/>
              <a:t>MCL </a:t>
            </a:r>
            <a:r>
              <a:rPr lang="en-US" dirty="0" smtClean="0"/>
              <a:t>is enhancement of APT which possesses additional options and features needed </a:t>
            </a:r>
            <a:r>
              <a:rPr lang="en-US" dirty="0" smtClean="0"/>
              <a:t>to </a:t>
            </a:r>
            <a:r>
              <a:rPr lang="en-US" dirty="0" smtClean="0"/>
              <a:t>do off-line programming of robotic work cell. </a:t>
            </a:r>
            <a:r>
              <a:rPr lang="en-US" dirty="0" smtClean="0"/>
              <a:t>Additional </a:t>
            </a:r>
            <a:r>
              <a:rPr lang="en-US" dirty="0" smtClean="0"/>
              <a:t>vocabulary words were developed to provide the supplementary </a:t>
            </a:r>
            <a:r>
              <a:rPr lang="en-US" dirty="0" smtClean="0"/>
              <a:t>capabilities </a:t>
            </a:r>
            <a:r>
              <a:rPr lang="en-US" dirty="0" smtClean="0"/>
              <a:t>intended to be covered by the MCL. These capability include Vision, </a:t>
            </a:r>
            <a:r>
              <a:rPr lang="en-US" dirty="0" smtClean="0"/>
              <a:t>Inspection </a:t>
            </a:r>
            <a:r>
              <a:rPr lang="en-US" dirty="0" smtClean="0"/>
              <a:t>and Control of signals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just"/>
            <a:r>
              <a:rPr lang="en-US" dirty="0" smtClean="0"/>
              <a:t>MCL also permits the user to define MACROS like statement that would be </a:t>
            </a:r>
            <a:r>
              <a:rPr lang="en-US" dirty="0" smtClean="0"/>
              <a:t>convenient </a:t>
            </a:r>
            <a:r>
              <a:rPr lang="en-US" dirty="0" smtClean="0"/>
              <a:t>to use for specialized applications. </a:t>
            </a:r>
            <a:r>
              <a:rPr lang="en-US" dirty="0" smtClean="0"/>
              <a:t>MCL </a:t>
            </a:r>
            <a:r>
              <a:rPr lang="en-US" dirty="0" smtClean="0"/>
              <a:t>program is needed to compile to produce CLFILE</a:t>
            </a:r>
            <a:r>
              <a:rPr lang="en-US" dirty="0" smtClean="0"/>
              <a:t>. </a:t>
            </a:r>
            <a:r>
              <a:rPr lang="en-US" dirty="0" smtClean="0"/>
              <a:t>Some commands of MCL programming languages are DEVICE, SEND, RECEIV, </a:t>
            </a:r>
            <a:r>
              <a:rPr lang="en-US" dirty="0" smtClean="0"/>
              <a:t>WORKPT</a:t>
            </a:r>
            <a:r>
              <a:rPr lang="en-US" dirty="0" smtClean="0"/>
              <a:t>, ABORT, TASK, REGION, LOCATE etc.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Robot Programming</a:t>
            </a:r>
            <a:endParaRPr lang="en-US" dirty="0"/>
          </a:p>
        </p:txBody>
      </p:sp>
      <p:pic>
        <p:nvPicPr>
          <p:cNvPr id="4" name="Content Placeholder 3" descr="DSC_0003.jpg"/>
          <p:cNvPicPr>
            <a:picLocks noGrp="1" noChangeAspect="1"/>
          </p:cNvPicPr>
          <p:nvPr>
            <p:ph idx="1"/>
          </p:nvPr>
        </p:nvPicPr>
        <p:blipFill>
          <a:blip r:embed="rId1" cstate="print"/>
          <a:stretch>
            <a:fillRect/>
          </a:stretch>
        </p:blipFill>
        <p:spPr>
          <a:xfrm>
            <a:off x="899592" y="1268760"/>
            <a:ext cx="5920937" cy="40323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1907704" y="5445224"/>
            <a:ext cx="4104456" cy="400110"/>
          </a:xfrm>
          <a:prstGeom prst="rect">
            <a:avLst/>
          </a:prstGeom>
          <a:noFill/>
        </p:spPr>
        <p:txBody>
          <a:bodyPr wrap="square" rtlCol="0">
            <a:spAutoFit/>
          </a:bodyPr>
          <a:lstStyle/>
          <a:p>
            <a:r>
              <a:rPr lang="en-US" sz="2000" b="1" dirty="0" smtClean="0"/>
              <a:t>Programming Language Levels</a:t>
            </a:r>
            <a:endParaRPr lang="en-US"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Robot Programming</a:t>
            </a:r>
            <a:endParaRPr lang="en-US" dirty="0"/>
          </a:p>
        </p:txBody>
      </p:sp>
      <p:sp>
        <p:nvSpPr>
          <p:cNvPr id="3" name="Content Placeholder 2"/>
          <p:cNvSpPr>
            <a:spLocks noGrp="1"/>
          </p:cNvSpPr>
          <p:nvPr>
            <p:ph idx="1"/>
          </p:nvPr>
        </p:nvSpPr>
        <p:spPr>
          <a:xfrm>
            <a:off x="914400" y="1412776"/>
            <a:ext cx="7772400" cy="4942784"/>
          </a:xfrm>
        </p:spPr>
        <p:txBody>
          <a:bodyPr/>
          <a:lstStyle/>
          <a:p>
            <a:r>
              <a:rPr lang="en-US" dirty="0" smtClean="0"/>
              <a:t>Level 1 - Joint-Control Languages</a:t>
            </a:r>
            <a:endParaRPr lang="en-US" dirty="0" smtClean="0"/>
          </a:p>
          <a:p>
            <a:pPr lvl="1"/>
            <a:r>
              <a:rPr lang="en-US" dirty="0" smtClean="0"/>
              <a:t>Concentrate on the physical control of robot motion in terms of joint or axes.</a:t>
            </a:r>
            <a:endParaRPr lang="en-US" dirty="0" smtClean="0"/>
          </a:p>
          <a:p>
            <a:pPr lvl="1"/>
            <a:r>
              <a:rPr lang="en-US" dirty="0" smtClean="0"/>
              <a:t>This level is used on most </a:t>
            </a:r>
            <a:r>
              <a:rPr lang="en-US" i="1" dirty="0" smtClean="0"/>
              <a:t>stop-to-stop</a:t>
            </a:r>
            <a:r>
              <a:rPr lang="en-US" dirty="0" smtClean="0"/>
              <a:t> pneumatic robots controlled with PLC.</a:t>
            </a:r>
            <a:endParaRPr lang="en-US" dirty="0" smtClean="0"/>
          </a:p>
        </p:txBody>
      </p:sp>
      <p:pic>
        <p:nvPicPr>
          <p:cNvPr id="4098" name="Picture 2"/>
          <p:cNvPicPr>
            <a:picLocks noChangeAspect="1" noChangeArrowheads="1"/>
          </p:cNvPicPr>
          <p:nvPr/>
        </p:nvPicPr>
        <p:blipFill>
          <a:blip r:embed="rId1" cstate="print">
            <a:lum bright="23000" contrast="47000"/>
          </a:blip>
          <a:srcRect/>
          <a:stretch>
            <a:fillRect/>
          </a:stretch>
        </p:blipFill>
        <p:spPr bwMode="auto">
          <a:xfrm>
            <a:off x="1763688" y="3645023"/>
            <a:ext cx="5328592" cy="2997333"/>
          </a:xfrm>
          <a:prstGeom prst="rect">
            <a:avLst/>
          </a:prstGeom>
          <a:noFill/>
          <a:ln w="9525">
            <a:noFill/>
            <a:miter lim="800000"/>
            <a:headEnd/>
            <a:tailEnd/>
          </a:ln>
          <a:effectLst>
            <a:innerShdw blurRad="63500" dist="50800" dir="2700000">
              <a:schemeClr val="bg1">
                <a:alpha val="50000"/>
              </a:schemeClr>
            </a:innerShdw>
          </a:effectLst>
          <a:scene3d>
            <a:camera prst="orthographicFront"/>
            <a:lightRig rig="threePt" dir="t"/>
          </a:scene3d>
          <a:sp3d prstMaterial="softEdge"/>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Robot Programming</a:t>
            </a:r>
            <a:endParaRPr lang="en-US" dirty="0"/>
          </a:p>
        </p:txBody>
      </p:sp>
      <p:sp>
        <p:nvSpPr>
          <p:cNvPr id="3" name="Content Placeholder 2"/>
          <p:cNvSpPr>
            <a:spLocks noGrp="1"/>
          </p:cNvSpPr>
          <p:nvPr>
            <p:ph idx="1"/>
          </p:nvPr>
        </p:nvSpPr>
        <p:spPr>
          <a:xfrm>
            <a:off x="914400" y="1412776"/>
            <a:ext cx="7772400" cy="4942784"/>
          </a:xfrm>
        </p:spPr>
        <p:txBody>
          <a:bodyPr>
            <a:normAutofit fontScale="92500" lnSpcReduction="10000"/>
          </a:bodyPr>
          <a:lstStyle/>
          <a:p>
            <a:r>
              <a:rPr lang="en-US" dirty="0" smtClean="0"/>
              <a:t>Level 2 - Primitive Motion Languages</a:t>
            </a:r>
            <a:endParaRPr lang="en-US" dirty="0" smtClean="0"/>
          </a:p>
          <a:p>
            <a:pPr lvl="1"/>
            <a:r>
              <a:rPr lang="en-US" dirty="0" smtClean="0"/>
              <a:t>Point-to-point languages</a:t>
            </a:r>
            <a:endParaRPr lang="en-US" dirty="0" smtClean="0"/>
          </a:p>
          <a:p>
            <a:pPr lvl="1"/>
            <a:r>
              <a:rPr lang="en-US" dirty="0" smtClean="0"/>
              <a:t>Permit simple parallel using two or more arms in the same work space</a:t>
            </a:r>
            <a:endParaRPr lang="en-US" dirty="0" smtClean="0"/>
          </a:p>
          <a:p>
            <a:pPr lvl="1"/>
            <a:r>
              <a:rPr lang="en-US" dirty="0" smtClean="0"/>
              <a:t>Some languages have limited coordinate-transformation capabilities.</a:t>
            </a:r>
            <a:endParaRPr lang="en-US" dirty="0" smtClean="0"/>
          </a:p>
          <a:p>
            <a:pPr lvl="1"/>
            <a:r>
              <a:rPr lang="en-US" dirty="0" smtClean="0"/>
              <a:t>Advantage: Proven performance on the </a:t>
            </a:r>
            <a:r>
              <a:rPr lang="en-US" dirty="0" err="1" smtClean="0"/>
              <a:t>the</a:t>
            </a:r>
            <a:r>
              <a:rPr lang="en-US" dirty="0" smtClean="0"/>
              <a:t> manufacturing floor</a:t>
            </a:r>
            <a:endParaRPr lang="en-US" dirty="0" smtClean="0"/>
          </a:p>
          <a:p>
            <a:pPr lvl="1"/>
            <a:r>
              <a:rPr lang="en-US" dirty="0" smtClean="0"/>
              <a:t>Disadvantages: The emphasis in programming is still on robot motion rather than on the production problem. This level does not support </a:t>
            </a:r>
            <a:r>
              <a:rPr lang="en-US" i="1" dirty="0" smtClean="0"/>
              <a:t>off-line</a:t>
            </a:r>
            <a:r>
              <a:rPr lang="en-US" dirty="0" smtClean="0"/>
              <a:t> programming. </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Robot Programming</a:t>
            </a:r>
            <a:endParaRPr lang="en-US" dirty="0"/>
          </a:p>
        </p:txBody>
      </p:sp>
      <p:sp>
        <p:nvSpPr>
          <p:cNvPr id="3" name="Content Placeholder 2"/>
          <p:cNvSpPr>
            <a:spLocks noGrp="1"/>
          </p:cNvSpPr>
          <p:nvPr>
            <p:ph idx="1"/>
          </p:nvPr>
        </p:nvSpPr>
        <p:spPr>
          <a:xfrm>
            <a:off x="914400" y="1268760"/>
            <a:ext cx="7772400" cy="5086800"/>
          </a:xfrm>
        </p:spPr>
        <p:txBody>
          <a:bodyPr>
            <a:normAutofit fontScale="92500" lnSpcReduction="10000"/>
          </a:bodyPr>
          <a:lstStyle/>
          <a:p>
            <a:r>
              <a:rPr lang="en-US" sz="3200" dirty="0" smtClean="0"/>
              <a:t>Level 3 - Structured Programming Languages</a:t>
            </a:r>
            <a:endParaRPr lang="en-US" sz="3200" dirty="0" smtClean="0"/>
          </a:p>
          <a:p>
            <a:pPr lvl="1"/>
            <a:r>
              <a:rPr lang="en-US" dirty="0" smtClean="0"/>
              <a:t>Improvement over the primitive motion level.</a:t>
            </a:r>
            <a:endParaRPr lang="en-US" dirty="0" smtClean="0"/>
          </a:p>
          <a:p>
            <a:pPr lvl="1"/>
            <a:r>
              <a:rPr lang="en-US" dirty="0" smtClean="0"/>
              <a:t>The characteristics;</a:t>
            </a:r>
            <a:endParaRPr lang="en-US" dirty="0" smtClean="0"/>
          </a:p>
          <a:p>
            <a:pPr lvl="2"/>
            <a:r>
              <a:rPr lang="en-US" dirty="0" smtClean="0"/>
              <a:t>A structured control format</a:t>
            </a:r>
            <a:endParaRPr lang="en-US" dirty="0" smtClean="0"/>
          </a:p>
          <a:p>
            <a:pPr lvl="2"/>
            <a:r>
              <a:rPr lang="en-US" dirty="0" smtClean="0"/>
              <a:t>Extensive use of coordinate transformations and reference frames is permitted</a:t>
            </a:r>
            <a:endParaRPr lang="en-US" dirty="0" smtClean="0"/>
          </a:p>
          <a:p>
            <a:pPr lvl="2"/>
            <a:r>
              <a:rPr lang="en-US" dirty="0" smtClean="0"/>
              <a:t>Support complex data structures</a:t>
            </a:r>
            <a:endParaRPr lang="en-US" dirty="0" smtClean="0"/>
          </a:p>
          <a:p>
            <a:pPr lvl="2"/>
            <a:r>
              <a:rPr lang="en-US" dirty="0" smtClean="0"/>
              <a:t>Improved sensor command</a:t>
            </a:r>
            <a:endParaRPr lang="en-US" dirty="0" smtClean="0"/>
          </a:p>
          <a:p>
            <a:pPr lvl="2"/>
            <a:r>
              <a:rPr lang="en-US" dirty="0" smtClean="0"/>
              <a:t>System variables are permitted</a:t>
            </a:r>
            <a:endParaRPr lang="en-US" dirty="0" smtClean="0"/>
          </a:p>
          <a:p>
            <a:pPr lvl="2"/>
            <a:r>
              <a:rPr lang="en-US" dirty="0" smtClean="0"/>
              <a:t>The format encourages extensive use of branching and subroutines defines by the user</a:t>
            </a:r>
            <a:endParaRPr lang="en-US" dirty="0" smtClean="0"/>
          </a:p>
          <a:p>
            <a:pPr lvl="2"/>
            <a:r>
              <a:rPr lang="en-US" dirty="0" smtClean="0"/>
              <a:t>Communication capability with LAN is improved</a:t>
            </a:r>
            <a:endParaRPr lang="en-US" dirty="0" smtClean="0"/>
          </a:p>
          <a:p>
            <a:pPr lvl="2"/>
            <a:r>
              <a:rPr lang="en-US" dirty="0" smtClean="0"/>
              <a:t>Off-line programming is supported.</a:t>
            </a:r>
            <a:endParaRPr lang="en-US" dirty="0" smtClean="0"/>
          </a:p>
          <a:p>
            <a:pPr lvl="2"/>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Robot Programming</a:t>
            </a:r>
            <a:endParaRPr lang="en-US" dirty="0"/>
          </a:p>
        </p:txBody>
      </p:sp>
      <p:sp>
        <p:nvSpPr>
          <p:cNvPr id="3" name="Content Placeholder 2"/>
          <p:cNvSpPr>
            <a:spLocks noGrp="1"/>
          </p:cNvSpPr>
          <p:nvPr>
            <p:ph idx="1"/>
          </p:nvPr>
        </p:nvSpPr>
        <p:spPr>
          <a:xfrm>
            <a:off x="914400" y="1268760"/>
            <a:ext cx="7772400" cy="5086800"/>
          </a:xfrm>
        </p:spPr>
        <p:txBody>
          <a:bodyPr>
            <a:normAutofit/>
          </a:bodyPr>
          <a:lstStyle/>
          <a:p>
            <a:r>
              <a:rPr lang="en-US" dirty="0" smtClean="0"/>
              <a:t>Level 4 – Task- Oriented Languages</a:t>
            </a:r>
            <a:endParaRPr lang="en-US" dirty="0" smtClean="0"/>
          </a:p>
          <a:p>
            <a:pPr lvl="1"/>
            <a:r>
              <a:rPr lang="en-US" dirty="0" smtClean="0"/>
              <a:t>The primary function is to conceal from the user the command and program structure that normally written by the programmer.</a:t>
            </a:r>
            <a:endParaRPr lang="en-US" dirty="0" smtClean="0"/>
          </a:p>
          <a:p>
            <a:pPr lvl="1"/>
            <a:r>
              <a:rPr lang="en-US" dirty="0" smtClean="0"/>
              <a:t>The user must be concerned only with solving the manufacturing problem.</a:t>
            </a:r>
            <a:endParaRPr lang="en-US" dirty="0" smtClean="0"/>
          </a:p>
          <a:p>
            <a:pPr lvl="1"/>
            <a:r>
              <a:rPr lang="en-US" dirty="0" smtClean="0"/>
              <a:t>This languages significantly use in industrial research laboratories and university.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1"/>
          <a:srcRect/>
          <a:stretch>
            <a:fillRect/>
          </a:stretch>
        </p:blipFill>
        <p:spPr bwMode="auto">
          <a:xfrm>
            <a:off x="457200" y="533400"/>
            <a:ext cx="8229600" cy="54864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b="1" dirty="0" smtClean="0"/>
              <a:t>Classification of Robotics Languages</a:t>
            </a:r>
            <a:endParaRPr lang="en-US" dirty="0" smtClean="0"/>
          </a:p>
        </p:txBody>
      </p:sp>
      <p:sp>
        <p:nvSpPr>
          <p:cNvPr id="11267" name="Rectangle 3"/>
          <p:cNvSpPr>
            <a:spLocks noGrp="1" noChangeArrowheads="1"/>
          </p:cNvSpPr>
          <p:nvPr>
            <p:ph type="body" idx="1"/>
          </p:nvPr>
        </p:nvSpPr>
        <p:spPr/>
        <p:txBody>
          <a:bodyPr/>
          <a:lstStyle/>
          <a:p>
            <a:pPr eaLnBrk="1" hangingPunct="1"/>
            <a:r>
              <a:rPr lang="en-US" dirty="0" smtClean="0"/>
              <a:t>First Generation Language</a:t>
            </a:r>
            <a:endParaRPr lang="en-US" dirty="0" smtClean="0"/>
          </a:p>
          <a:p>
            <a:pPr eaLnBrk="1" hangingPunct="1"/>
            <a:r>
              <a:rPr lang="en-US" dirty="0" smtClean="0"/>
              <a:t>Second Generation Language</a:t>
            </a:r>
            <a:endParaRPr lang="en-US" dirty="0" smtClean="0"/>
          </a:p>
          <a:p>
            <a:pPr eaLnBrk="1" hangingPunct="1"/>
            <a:r>
              <a:rPr lang="en-US" dirty="0" smtClean="0"/>
              <a:t>World </a:t>
            </a:r>
            <a:r>
              <a:rPr lang="en-US" dirty="0" err="1" smtClean="0"/>
              <a:t>modelling</a:t>
            </a:r>
            <a:r>
              <a:rPr lang="en-US" dirty="0" smtClean="0"/>
              <a:t> and task oriented object level language</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6248400"/>
          </a:xfrm>
        </p:spPr>
        <p:txBody>
          <a:bodyPr>
            <a:normAutofit fontScale="92500" lnSpcReduction="20000"/>
          </a:bodyPr>
          <a:lstStyle/>
          <a:p>
            <a:pPr algn="just" fontAlgn="base">
              <a:buNone/>
            </a:pPr>
            <a:r>
              <a:rPr lang="en-US" b="1" dirty="0" smtClean="0">
                <a:latin typeface="Times New Roman" panose="02020603050405020304" pitchFamily="18" charset="0"/>
                <a:cs typeface="Times New Roman" panose="02020603050405020304" pitchFamily="18" charset="0"/>
              </a:rPr>
              <a:t>	Fourth </a:t>
            </a:r>
            <a:r>
              <a:rPr lang="en-US" b="1" dirty="0" smtClean="0">
                <a:latin typeface="Times New Roman" panose="02020603050405020304" pitchFamily="18" charset="0"/>
                <a:cs typeface="Times New Roman" panose="02020603050405020304" pitchFamily="18" charset="0"/>
              </a:rPr>
              <a:t>Generation Languages </a:t>
            </a:r>
            <a:r>
              <a:rPr lang="en-US" b="1" dirty="0" smtClean="0">
                <a:latin typeface="Times New Roman" panose="02020603050405020304" pitchFamily="18" charset="0"/>
                <a:cs typeface="Times New Roman" panose="02020603050405020304" pitchFamily="18" charset="0"/>
              </a:rPr>
              <a:t>:</a:t>
            </a:r>
            <a:endParaRPr lang="en-US" b="1" dirty="0" smtClean="0">
              <a:latin typeface="Times New Roman" panose="02020603050405020304" pitchFamily="18" charset="0"/>
              <a:cs typeface="Times New Roman" panose="02020603050405020304" pitchFamily="18" charset="0"/>
            </a:endParaRPr>
          </a:p>
          <a:p>
            <a:pPr algn="just" fontAlgn="base">
              <a:buNone/>
            </a:pPr>
            <a:r>
              <a:rPr lang="en-US" dirty="0" smtClean="0">
                <a:latin typeface="Times New Roman" panose="02020603050405020304" pitchFamily="18" charset="0"/>
                <a:cs typeface="Times New Roman" panose="02020603050405020304" pitchFamily="18" charset="0"/>
              </a:rPr>
              <a:t>	These </a:t>
            </a:r>
            <a:r>
              <a:rPr lang="en-US" dirty="0" smtClean="0">
                <a:latin typeface="Times New Roman" panose="02020603050405020304" pitchFamily="18" charset="0"/>
                <a:cs typeface="Times New Roman" panose="02020603050405020304" pitchFamily="18" charset="0"/>
              </a:rPr>
              <a:t>are languages that consist of statements that are similar to statements in the human language. These are used mainly in database programming and scripting. Example of these languages include Perl, Python, Ruby, </a:t>
            </a:r>
            <a:r>
              <a:rPr lang="en-US" dirty="0" err="1" smtClean="0">
                <a:latin typeface="Times New Roman" panose="02020603050405020304" pitchFamily="18" charset="0"/>
                <a:cs typeface="Times New Roman" panose="02020603050405020304" pitchFamily="18" charset="0"/>
              </a:rPr>
              <a:t>SQL,MatLab</a:t>
            </a: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MatrixLaboratory</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fontAlgn="base">
              <a:buNone/>
            </a:pPr>
            <a:br>
              <a:rPr lang="en-US"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Fifth Generation Languages </a:t>
            </a:r>
            <a:r>
              <a:rPr lang="en-US" b="1" dirty="0" smtClean="0">
                <a:latin typeface="Times New Roman" panose="02020603050405020304" pitchFamily="18" charset="0"/>
                <a:cs typeface="Times New Roman" panose="02020603050405020304" pitchFamily="18" charset="0"/>
              </a:rPr>
              <a:t>:</a:t>
            </a:r>
            <a:endParaRPr lang="en-US" b="1" dirty="0" smtClean="0">
              <a:latin typeface="Times New Roman" panose="02020603050405020304" pitchFamily="18" charset="0"/>
              <a:cs typeface="Times New Roman" panose="02020603050405020304" pitchFamily="18" charset="0"/>
            </a:endParaRPr>
          </a:p>
          <a:p>
            <a:pPr algn="just" fontAlgn="base">
              <a:buNone/>
            </a:pPr>
            <a:r>
              <a:rPr lang="en-US" dirty="0" smtClean="0">
                <a:latin typeface="Times New Roman" panose="02020603050405020304" pitchFamily="18" charset="0"/>
                <a:cs typeface="Times New Roman" panose="02020603050405020304" pitchFamily="18" charset="0"/>
              </a:rPr>
              <a:t>	These </a:t>
            </a:r>
            <a:r>
              <a:rPr lang="en-US" dirty="0" smtClean="0">
                <a:latin typeface="Times New Roman" panose="02020603050405020304" pitchFamily="18" charset="0"/>
                <a:cs typeface="Times New Roman" panose="02020603050405020304" pitchFamily="18" charset="0"/>
              </a:rPr>
              <a:t>are the programming languages that have visual tools to develop a program. Examples of fifth generation language include Mercury, OPS5, and Prolog.</a:t>
            </a:r>
            <a:endParaRPr lang="en-US" dirty="0" smtClean="0">
              <a:latin typeface="Times New Roman" panose="02020603050405020304" pitchFamily="18" charset="0"/>
              <a:cs typeface="Times New Roman" panose="02020603050405020304" pitchFamily="18" charset="0"/>
            </a:endParaRPr>
          </a:p>
          <a:p>
            <a:pPr algn="just" fontAlgn="base">
              <a:buNone/>
            </a:pPr>
            <a:r>
              <a:rPr lang="en-US" dirty="0" smtClean="0">
                <a:latin typeface="Times New Roman" panose="02020603050405020304" pitchFamily="18" charset="0"/>
                <a:cs typeface="Times New Roman" panose="02020603050405020304" pitchFamily="18" charset="0"/>
              </a:rPr>
              <a:t>	The </a:t>
            </a:r>
            <a:r>
              <a:rPr lang="en-US" dirty="0" smtClean="0">
                <a:latin typeface="Times New Roman" panose="02020603050405020304" pitchFamily="18" charset="0"/>
                <a:cs typeface="Times New Roman" panose="02020603050405020304" pitchFamily="18" charset="0"/>
              </a:rPr>
              <a:t>first two generations are called low level languages. The next three generations are called high level languages.</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PROGRAMMING contd..</a:t>
            </a:r>
            <a:endParaRPr lang="en-US" smtClean="0"/>
          </a:p>
        </p:txBody>
      </p:sp>
      <p:sp>
        <p:nvSpPr>
          <p:cNvPr id="12291" name="Rectangle 3"/>
          <p:cNvSpPr>
            <a:spLocks noGrp="1" noChangeArrowheads="1"/>
          </p:cNvSpPr>
          <p:nvPr>
            <p:ph type="body" idx="1"/>
          </p:nvPr>
        </p:nvSpPr>
        <p:spPr/>
        <p:txBody>
          <a:bodyPr/>
          <a:lstStyle/>
          <a:p>
            <a:pPr eaLnBrk="1" hangingPunct="1">
              <a:buFont typeface="Wingdings" panose="05000000000000000000" pitchFamily="2" charset="2"/>
              <a:buNone/>
            </a:pPr>
            <a:r>
              <a:rPr lang="en-US" b="1" smtClean="0"/>
              <a:t>First Generation Language</a:t>
            </a:r>
            <a:r>
              <a:rPr lang="en-US" smtClean="0"/>
              <a:t>: </a:t>
            </a:r>
            <a:endParaRPr lang="en-US" smtClean="0"/>
          </a:p>
          <a:p>
            <a:pPr eaLnBrk="1" hangingPunct="1"/>
            <a:r>
              <a:rPr lang="en-US" smtClean="0"/>
              <a:t>Off-Line Programming used in combination with teach pendant.</a:t>
            </a:r>
            <a:endParaRPr lang="en-US" smtClean="0"/>
          </a:p>
          <a:p>
            <a:pPr eaLnBrk="1" hangingPunct="1"/>
            <a:r>
              <a:rPr lang="en-US" smtClean="0"/>
              <a:t>VAL is an example of this kind.</a:t>
            </a:r>
            <a:endParaRPr lang="en-US" smtClean="0"/>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PROGRAMMING contd..</a:t>
            </a:r>
            <a:endParaRPr lang="en-US" smtClean="0"/>
          </a:p>
        </p:txBody>
      </p:sp>
      <p:sp>
        <p:nvSpPr>
          <p:cNvPr id="1331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sz="2800" b="1" smtClean="0"/>
              <a:t>Second Generation Language</a:t>
            </a:r>
            <a:r>
              <a:rPr lang="en-US" sz="2800" smtClean="0"/>
              <a:t>:</a:t>
            </a:r>
            <a:endParaRPr lang="en-US" sz="2800" smtClean="0"/>
          </a:p>
          <a:p>
            <a:pPr eaLnBrk="1" hangingPunct="1">
              <a:lnSpc>
                <a:spcPct val="90000"/>
              </a:lnSpc>
            </a:pPr>
            <a:r>
              <a:rPr lang="en-US" sz="2800" smtClean="0"/>
              <a:t>AML,VAL II etc…</a:t>
            </a:r>
            <a:endParaRPr lang="en-US" sz="2800" smtClean="0"/>
          </a:p>
          <a:p>
            <a:pPr eaLnBrk="1" hangingPunct="1">
              <a:lnSpc>
                <a:spcPct val="90000"/>
              </a:lnSpc>
            </a:pPr>
            <a:r>
              <a:rPr lang="en-US" sz="2800" smtClean="0"/>
              <a:t>Structural Programming language performing complex tasks.</a:t>
            </a:r>
            <a:endParaRPr lang="en-US" sz="2800" smtClean="0"/>
          </a:p>
          <a:p>
            <a:pPr eaLnBrk="1" hangingPunct="1">
              <a:lnSpc>
                <a:spcPct val="90000"/>
              </a:lnSpc>
            </a:pPr>
            <a:r>
              <a:rPr lang="en-US" sz="2800" smtClean="0"/>
              <a:t>Apart from straight line interpolation performs complex motions.</a:t>
            </a:r>
            <a:endParaRPr lang="en-US" sz="2800" smtClean="0"/>
          </a:p>
          <a:p>
            <a:pPr eaLnBrk="1" hangingPunct="1">
              <a:lnSpc>
                <a:spcPct val="90000"/>
              </a:lnSpc>
            </a:pPr>
            <a:r>
              <a:rPr lang="en-US" sz="2800" smtClean="0"/>
              <a:t>Uses force, torque and other sensors.</a:t>
            </a:r>
            <a:endParaRPr lang="en-US" sz="2800" smtClean="0"/>
          </a:p>
          <a:p>
            <a:pPr eaLnBrk="1" hangingPunct="1">
              <a:lnSpc>
                <a:spcPct val="90000"/>
              </a:lnSpc>
            </a:pPr>
            <a:r>
              <a:rPr lang="en-US" sz="2800" smtClean="0"/>
              <a:t>Data processing, file management and keeping all records is done.</a:t>
            </a:r>
            <a:endParaRPr lang="en-US"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PROGRAMMING contd..</a:t>
            </a:r>
            <a:endParaRPr lang="en-US" smtClean="0"/>
          </a:p>
        </p:txBody>
      </p:sp>
      <p:sp>
        <p:nvSpPr>
          <p:cNvPr id="14339" name="Rectangle 3"/>
          <p:cNvSpPr>
            <a:spLocks noGrp="1" noChangeArrowheads="1"/>
          </p:cNvSpPr>
          <p:nvPr>
            <p:ph type="body" idx="1"/>
          </p:nvPr>
        </p:nvSpPr>
        <p:spPr/>
        <p:txBody>
          <a:bodyPr/>
          <a:lstStyle/>
          <a:p>
            <a:pPr eaLnBrk="1" hangingPunct="1">
              <a:buFont typeface="Wingdings" panose="05000000000000000000" pitchFamily="2" charset="2"/>
              <a:buNone/>
            </a:pPr>
            <a:r>
              <a:rPr lang="en-US" b="1" smtClean="0"/>
              <a:t>World modelling &amp; task oriented object</a:t>
            </a:r>
            <a:endParaRPr lang="en-US" b="1" smtClean="0"/>
          </a:p>
          <a:p>
            <a:pPr eaLnBrk="1" hangingPunct="1">
              <a:buFont typeface="Wingdings" panose="05000000000000000000" pitchFamily="2" charset="2"/>
              <a:buNone/>
            </a:pPr>
            <a:r>
              <a:rPr lang="en-US" b="1" smtClean="0"/>
              <a:t>level language</a:t>
            </a:r>
            <a:r>
              <a:rPr lang="en-US" smtClean="0"/>
              <a:t>:</a:t>
            </a:r>
            <a:endParaRPr lang="en-US" smtClean="0"/>
          </a:p>
          <a:p>
            <a:pPr eaLnBrk="1" hangingPunct="1"/>
            <a:r>
              <a:rPr lang="en-US" smtClean="0"/>
              <a:t>More advanced language is WORLD modelling.</a:t>
            </a:r>
            <a:endParaRPr lang="en-US" smtClean="0"/>
          </a:p>
          <a:p>
            <a:pPr eaLnBrk="1" hangingPunct="1"/>
            <a:r>
              <a:rPr lang="en-US" smtClean="0"/>
              <a:t>TIGHTEN THE NUT.</a:t>
            </a:r>
            <a:endParaRPr lang="en-US" smtClean="0"/>
          </a:p>
          <a:p>
            <a:pPr eaLnBrk="1" hangingPunct="1"/>
            <a:r>
              <a:rPr lang="en-US" smtClean="0"/>
              <a:t>Intelligence is required.</a:t>
            </a:r>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PROGRAMMING contd..</a:t>
            </a:r>
            <a:endParaRPr lang="en-US" smtClean="0"/>
          </a:p>
        </p:txBody>
      </p:sp>
      <p:sp>
        <p:nvSpPr>
          <p:cNvPr id="15363" name="Rectangle 3"/>
          <p:cNvSpPr>
            <a:spLocks noGrp="1" noChangeArrowheads="1"/>
          </p:cNvSpPr>
          <p:nvPr>
            <p:ph type="body" idx="1"/>
          </p:nvPr>
        </p:nvSpPr>
        <p:spPr/>
        <p:txBody>
          <a:bodyPr/>
          <a:lstStyle/>
          <a:p>
            <a:pPr eaLnBrk="1" hangingPunct="1">
              <a:buFont typeface="Wingdings" panose="05000000000000000000" pitchFamily="2" charset="2"/>
              <a:buNone/>
            </a:pPr>
            <a:r>
              <a:rPr lang="en-US" b="1" smtClean="0"/>
              <a:t>In a robot, there are 3 basic modes of</a:t>
            </a:r>
            <a:endParaRPr lang="en-US" b="1" smtClean="0"/>
          </a:p>
          <a:p>
            <a:pPr eaLnBrk="1" hangingPunct="1">
              <a:buFont typeface="Wingdings" panose="05000000000000000000" pitchFamily="2" charset="2"/>
              <a:buNone/>
            </a:pPr>
            <a:r>
              <a:rPr lang="en-US" b="1" smtClean="0"/>
              <a:t>operation</a:t>
            </a:r>
            <a:r>
              <a:rPr lang="en-US" smtClean="0"/>
              <a:t>:</a:t>
            </a:r>
            <a:endParaRPr lang="en-US" smtClean="0"/>
          </a:p>
          <a:p>
            <a:pPr eaLnBrk="1" hangingPunct="1"/>
            <a:r>
              <a:rPr lang="en-US" smtClean="0"/>
              <a:t>Monitor mode</a:t>
            </a:r>
            <a:endParaRPr lang="en-US" smtClean="0"/>
          </a:p>
          <a:p>
            <a:pPr eaLnBrk="1" hangingPunct="1"/>
            <a:r>
              <a:rPr lang="en-US" smtClean="0"/>
              <a:t>Edit mode</a:t>
            </a:r>
            <a:endParaRPr lang="en-US" smtClean="0"/>
          </a:p>
          <a:p>
            <a:pPr eaLnBrk="1" hangingPunct="1"/>
            <a:r>
              <a:rPr lang="en-US" smtClean="0"/>
              <a:t>Run or Execute mode</a:t>
            </a: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PROGRAMMING contd..</a:t>
            </a:r>
            <a:endParaRPr lang="en-US" smtClean="0"/>
          </a:p>
        </p:txBody>
      </p:sp>
      <p:sp>
        <p:nvSpPr>
          <p:cNvPr id="16387" name="Rectangle 3"/>
          <p:cNvSpPr>
            <a:spLocks noGrp="1" noChangeArrowheads="1"/>
          </p:cNvSpPr>
          <p:nvPr>
            <p:ph type="body" idx="1"/>
          </p:nvPr>
        </p:nvSpPr>
        <p:spPr/>
        <p:txBody>
          <a:bodyPr/>
          <a:lstStyle/>
          <a:p>
            <a:pPr eaLnBrk="1" hangingPunct="1">
              <a:buFont typeface="Wingdings" panose="05000000000000000000" pitchFamily="2" charset="2"/>
              <a:buNone/>
            </a:pPr>
            <a:r>
              <a:rPr lang="en-US" b="1" smtClean="0"/>
              <a:t>Monitor mode</a:t>
            </a:r>
            <a:r>
              <a:rPr lang="en-US" smtClean="0"/>
              <a:t>:</a:t>
            </a:r>
            <a:endParaRPr lang="en-US" smtClean="0"/>
          </a:p>
          <a:p>
            <a:pPr eaLnBrk="1" hangingPunct="1"/>
            <a:r>
              <a:rPr lang="en-US" smtClean="0"/>
              <a:t>Programmer define locations, load a particular information in a register, save transfer programs from storage.</a:t>
            </a:r>
            <a:endParaRPr lang="en-US" smtClean="0"/>
          </a:p>
          <a:p>
            <a:pPr eaLnBrk="1" hangingPunct="1"/>
            <a:r>
              <a:rPr lang="en-US" smtClean="0"/>
              <a:t>Move back and forth into edit or run mode</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PROGRAMMING contd..</a:t>
            </a:r>
            <a:endParaRPr lang="en-US" smtClean="0"/>
          </a:p>
        </p:txBody>
      </p:sp>
      <p:sp>
        <p:nvSpPr>
          <p:cNvPr id="17411" name="Rectangle 3"/>
          <p:cNvSpPr>
            <a:spLocks noGrp="1" noChangeArrowheads="1"/>
          </p:cNvSpPr>
          <p:nvPr>
            <p:ph type="body" idx="1"/>
          </p:nvPr>
        </p:nvSpPr>
        <p:spPr/>
        <p:txBody>
          <a:bodyPr/>
          <a:lstStyle/>
          <a:p>
            <a:pPr eaLnBrk="1" hangingPunct="1">
              <a:buFont typeface="Wingdings" panose="05000000000000000000" pitchFamily="2" charset="2"/>
              <a:buNone/>
            </a:pPr>
            <a:r>
              <a:rPr lang="en-US" sz="2800" b="1" smtClean="0"/>
              <a:t>Edit mode:</a:t>
            </a:r>
            <a:endParaRPr lang="en-US" sz="2800" b="1" smtClean="0"/>
          </a:p>
          <a:p>
            <a:pPr eaLnBrk="1" hangingPunct="1"/>
            <a:r>
              <a:rPr lang="en-US" sz="2800" smtClean="0"/>
              <a:t>Programmer can edit or change set of instructions.</a:t>
            </a:r>
            <a:endParaRPr lang="en-US" sz="2800" smtClean="0"/>
          </a:p>
          <a:p>
            <a:pPr eaLnBrk="1" hangingPunct="1">
              <a:buFont typeface="Wingdings" panose="05000000000000000000" pitchFamily="2" charset="2"/>
              <a:buNone/>
            </a:pPr>
            <a:r>
              <a:rPr lang="en-US" sz="2800" b="1" smtClean="0"/>
              <a:t>Run or Execute mode:</a:t>
            </a:r>
            <a:endParaRPr lang="en-US" sz="2800" b="1" smtClean="0"/>
          </a:p>
          <a:p>
            <a:pPr eaLnBrk="1" hangingPunct="1"/>
            <a:r>
              <a:rPr lang="en-US" sz="2800" smtClean="0"/>
              <a:t>Pre defined task can be executed in run mode.</a:t>
            </a:r>
            <a:endParaRPr lang="en-US" sz="2800" smtClean="0"/>
          </a:p>
          <a:p>
            <a:pPr eaLnBrk="1" hangingPunct="1"/>
            <a:r>
              <a:rPr lang="en-US" sz="2800" smtClean="0"/>
              <a:t>Dry run can be tested.</a:t>
            </a:r>
            <a:endParaRPr lang="en-US" sz="2800" smtClean="0"/>
          </a:p>
          <a:p>
            <a:pPr eaLnBrk="1" hangingPunct="1"/>
            <a:r>
              <a:rPr lang="en-US" sz="2800" smtClean="0"/>
              <a:t>Debugging.</a:t>
            </a:r>
            <a:endParaRPr lang="en-US" sz="2800" smtClean="0"/>
          </a:p>
          <a:p>
            <a:pPr eaLnBrk="1" hangingPunct="1">
              <a:buFont typeface="Wingdings" panose="05000000000000000000" pitchFamily="2" charset="2"/>
              <a:buNone/>
            </a:pPr>
            <a:endParaRPr lang="en-US" sz="2800" smtClean="0"/>
          </a:p>
          <a:p>
            <a:pPr eaLnBrk="1" hangingPunct="1">
              <a:buFont typeface="Wingdings" panose="05000000000000000000" pitchFamily="2" charset="2"/>
              <a:buNone/>
            </a:pPr>
            <a:endParaRPr lang="en-US"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dirty="0" smtClean="0"/>
              <a:t>Motivation </a:t>
            </a:r>
            <a:endParaRPr lang="en-US" dirty="0" smtClean="0"/>
          </a:p>
          <a:p>
            <a:pPr algn="just">
              <a:buNone/>
            </a:pPr>
            <a:r>
              <a:rPr lang="en-US" dirty="0" smtClean="0"/>
              <a:t>– </a:t>
            </a:r>
            <a:r>
              <a:rPr lang="en-US" dirty="0" smtClean="0"/>
              <a:t>need to interface robot control system to external sensors, to provide “real time” changes based on sensory </a:t>
            </a:r>
            <a:r>
              <a:rPr lang="en-US" dirty="0" smtClean="0"/>
              <a:t>equipment</a:t>
            </a:r>
            <a:endParaRPr lang="en-US" dirty="0" smtClean="0"/>
          </a:p>
          <a:p>
            <a:pPr algn="just">
              <a:buNone/>
            </a:pPr>
            <a:r>
              <a:rPr lang="en-US" dirty="0" smtClean="0"/>
              <a:t> </a:t>
            </a:r>
            <a:r>
              <a:rPr lang="en-US" dirty="0" smtClean="0"/>
              <a:t>– computing based on geometry of </a:t>
            </a:r>
            <a:r>
              <a:rPr lang="en-US" dirty="0" smtClean="0"/>
              <a:t>environment</a:t>
            </a:r>
            <a:endParaRPr lang="en-US" dirty="0" smtClean="0"/>
          </a:p>
          <a:p>
            <a:pPr algn="just">
              <a:buNone/>
            </a:pPr>
            <a:r>
              <a:rPr lang="en-US" dirty="0" smtClean="0"/>
              <a:t> </a:t>
            </a:r>
            <a:r>
              <a:rPr lang="en-US" dirty="0" smtClean="0"/>
              <a:t>– ability to interface with CAD/CAM </a:t>
            </a:r>
            <a:endParaRPr lang="en-US" dirty="0" smtClean="0"/>
          </a:p>
          <a:p>
            <a:pPr algn="just">
              <a:buNone/>
            </a:pPr>
            <a:r>
              <a:rPr lang="en-US" dirty="0" smtClean="0"/>
              <a:t>– </a:t>
            </a:r>
            <a:r>
              <a:rPr lang="en-US" dirty="0" smtClean="0"/>
              <a:t>meaningful task </a:t>
            </a:r>
            <a:r>
              <a:rPr lang="en-US" dirty="0" smtClean="0"/>
              <a:t>descriptions</a:t>
            </a:r>
            <a:endParaRPr lang="en-US" dirty="0" smtClean="0"/>
          </a:p>
          <a:p>
            <a:pPr algn="just">
              <a:buNone/>
            </a:pPr>
            <a:r>
              <a:rPr lang="en-US" dirty="0" smtClean="0"/>
              <a:t>– </a:t>
            </a:r>
            <a:r>
              <a:rPr lang="en-US" dirty="0" smtClean="0"/>
              <a:t>off-line programming capability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5201</Words>
  <Application>WPS Presentation</Application>
  <PresentationFormat>On-screen Show (4:3)</PresentationFormat>
  <Paragraphs>148</Paragraphs>
  <Slides>23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Arial</vt:lpstr>
      <vt:lpstr>SimSun</vt:lpstr>
      <vt:lpstr>Wingdings</vt:lpstr>
      <vt:lpstr>Book Antiqua</vt:lpstr>
      <vt:lpstr>Calibri</vt:lpstr>
      <vt:lpstr>Microsoft YaHei</vt:lpstr>
      <vt:lpstr>Arial Unicode MS</vt:lpstr>
      <vt:lpstr>Times New Roman</vt:lpstr>
      <vt:lpstr>Office Theme</vt:lpstr>
      <vt:lpstr>PowerPoint 演示文稿</vt:lpstr>
      <vt:lpstr>Classification of Robotics Languages</vt:lpstr>
      <vt:lpstr>PROGRAMMING contd..</vt:lpstr>
      <vt:lpstr>PROGRAMMING contd..</vt:lpstr>
      <vt:lpstr>PROGRAMMING contd..</vt:lpstr>
      <vt:lpstr>PROGRAMMING contd..</vt:lpstr>
      <vt:lpstr>PROGRAMMING contd..</vt:lpstr>
      <vt:lpstr>PROGRAMMING contd..</vt:lpstr>
      <vt:lpstr>PowerPoint 演示文稿</vt:lpstr>
      <vt:lpstr>PowerPoint 演示文稿</vt:lpstr>
      <vt:lpstr>PowerPoint 演示文稿</vt:lpstr>
      <vt:lpstr>PowerPoint 演示文稿</vt:lpstr>
      <vt:lpstr>PowerPoint 演示文稿</vt:lpstr>
      <vt:lpstr>2.4 Robot Programming</vt:lpstr>
      <vt:lpstr>2.4 Robot Programming</vt:lpstr>
      <vt:lpstr>2.4 Robot Programming</vt:lpstr>
      <vt:lpstr>2.4 Robot Programming</vt:lpstr>
      <vt:lpstr>2.4 Robot Programming</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Robotics Languages</dc:title>
  <dc:creator>LENOVO</dc:creator>
  <cp:lastModifiedBy>my pc</cp:lastModifiedBy>
  <cp:revision>8</cp:revision>
  <dcterms:created xsi:type="dcterms:W3CDTF">2020-09-19T13:09:00Z</dcterms:created>
  <dcterms:modified xsi:type="dcterms:W3CDTF">2024-05-29T19:12:51Z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44C01F298F5D480A9522D971C1C64A80_12</vt:lpwstr>
  </property>
  <property fmtid="{D5CDD505-2E9C-101B-9397-08002B2CF9AE}" pid="3" name="KSOProductBuildVer">
    <vt:lpwstr>1033-12.2.0.16909</vt:lpwstr>
  </property>
</Properties>
</file>